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428" r:id="rId25"/>
    <p:sldId id="276" r:id="rId26"/>
    <p:sldId id="277" r:id="rId27"/>
    <p:sldId id="278" r:id="rId28"/>
    <p:sldId id="279" r:id="rId29"/>
    <p:sldId id="280"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994" autoAdjust="0"/>
  </p:normalViewPr>
  <p:slideViewPr>
    <p:cSldViewPr>
      <p:cViewPr>
        <p:scale>
          <a:sx n="66" d="100"/>
          <a:sy n="66" d="100"/>
        </p:scale>
        <p:origin x="-1256" y="-299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43.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8.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63.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24</a:t>
            </a:fld>
            <a:endParaRPr kumimoji="1" lang="ja-JP" altLang="en-US"/>
          </a:p>
        </p:txBody>
      </p:sp>
    </p:spTree>
    <p:extLst>
      <p:ext uri="{BB962C8B-B14F-4D97-AF65-F5344CB8AC3E}">
        <p14:creationId xmlns:p14="http://schemas.microsoft.com/office/powerpoint/2010/main" val="32345416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33.png"/><Relationship Id="rId2" Type="http://schemas.openxmlformats.org/officeDocument/2006/relationships/image" Target="../media/image132.png"/><Relationship Id="rId1" Type="http://schemas.openxmlformats.org/officeDocument/2006/relationships/slideLayout" Target="../slideLayouts/slideLayout7.xml"/><Relationship Id="rId5" Type="http://schemas.openxmlformats.org/officeDocument/2006/relationships/image" Target="../media/image135.png"/><Relationship Id="rId4" Type="http://schemas.openxmlformats.org/officeDocument/2006/relationships/image" Target="../media/image134.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6.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45.png"/><Relationship Id="rId3" Type="http://schemas.openxmlformats.org/officeDocument/2006/relationships/image" Target="../media/image140.png"/><Relationship Id="rId7" Type="http://schemas.openxmlformats.org/officeDocument/2006/relationships/image" Target="../media/image144.png"/><Relationship Id="rId2" Type="http://schemas.openxmlformats.org/officeDocument/2006/relationships/image" Target="../media/image139.png"/><Relationship Id="rId1" Type="http://schemas.openxmlformats.org/officeDocument/2006/relationships/slideLayout" Target="../slideLayouts/slideLayout7.xml"/><Relationship Id="rId6" Type="http://schemas.openxmlformats.org/officeDocument/2006/relationships/image" Target="../media/image143.png"/><Relationship Id="rId5" Type="http://schemas.openxmlformats.org/officeDocument/2006/relationships/image" Target="../media/image142.png"/><Relationship Id="rId4" Type="http://schemas.openxmlformats.org/officeDocument/2006/relationships/image" Target="../media/image141.png"/></Relationships>
</file>

<file path=ppt/slides/_rels/slide109.xml.rels><?xml version="1.0" encoding="UTF-8" standalone="yes"?>
<Relationships xmlns="http://schemas.openxmlformats.org/package/2006/relationships"><Relationship Id="rId3" Type="http://schemas.openxmlformats.org/officeDocument/2006/relationships/image" Target="../media/image147.jpeg"/><Relationship Id="rId2" Type="http://schemas.openxmlformats.org/officeDocument/2006/relationships/image" Target="../media/image146.png"/><Relationship Id="rId1" Type="http://schemas.openxmlformats.org/officeDocument/2006/relationships/slideLayout" Target="../slideLayouts/slideLayout7.xml"/><Relationship Id="rId4" Type="http://schemas.openxmlformats.org/officeDocument/2006/relationships/image" Target="../media/image148.png"/></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15.png"/></Relationships>
</file>

<file path=ppt/slides/_rels/slide110.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51.jpeg"/><Relationship Id="rId2" Type="http://schemas.openxmlformats.org/officeDocument/2006/relationships/image" Target="../media/image150.jpeg"/><Relationship Id="rId1" Type="http://schemas.openxmlformats.org/officeDocument/2006/relationships/slideLayout" Target="../slideLayouts/slideLayout7.xml"/><Relationship Id="rId4" Type="http://schemas.openxmlformats.org/officeDocument/2006/relationships/image" Target="../media/image152.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53.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62.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63.wmf"/><Relationship Id="rId4" Type="http://schemas.openxmlformats.org/officeDocument/2006/relationships/oleObject" Target="../embeddings/oleObject4.bin"/></Relationships>
</file>

<file path=ppt/slides/_rels/slide123.xml.rels><?xml version="1.0" encoding="UTF-8" standalone="yes"?>
<Relationships xmlns="http://schemas.openxmlformats.org/package/2006/relationships"><Relationship Id="rId3" Type="http://schemas.openxmlformats.org/officeDocument/2006/relationships/image" Target="../media/image166.png"/><Relationship Id="rId2" Type="http://schemas.openxmlformats.org/officeDocument/2006/relationships/image" Target="../media/image165.png"/><Relationship Id="rId1" Type="http://schemas.openxmlformats.org/officeDocument/2006/relationships/slideLayout" Target="../slideLayouts/slideLayout7.xml"/><Relationship Id="rId4" Type="http://schemas.openxmlformats.org/officeDocument/2006/relationships/image" Target="../media/image167.png"/></Relationships>
</file>

<file path=ppt/slides/_rels/slide124.xml.rels><?xml version="1.0" encoding="UTF-8" standalone="yes"?>
<Relationships xmlns="http://schemas.openxmlformats.org/package/2006/relationships"><Relationship Id="rId3" Type="http://schemas.openxmlformats.org/officeDocument/2006/relationships/image" Target="../media/image169.png"/><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7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7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80.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81.png"/></Relationships>
</file>

<file path=ppt/slides/_rels/slide136.xml.rels><?xml version="1.0" encoding="UTF-8" standalone="yes"?>
<Relationships xmlns="http://schemas.openxmlformats.org/package/2006/relationships"><Relationship Id="rId3" Type="http://schemas.openxmlformats.org/officeDocument/2006/relationships/image" Target="../media/image183.png"/><Relationship Id="rId2" Type="http://schemas.openxmlformats.org/officeDocument/2006/relationships/image" Target="../media/image182.png"/><Relationship Id="rId1" Type="http://schemas.openxmlformats.org/officeDocument/2006/relationships/slideLayout" Target="../slideLayouts/slideLayout7.xml"/><Relationship Id="rId5" Type="http://schemas.openxmlformats.org/officeDocument/2006/relationships/image" Target="../media/image185.png"/><Relationship Id="rId4" Type="http://schemas.openxmlformats.org/officeDocument/2006/relationships/image" Target="../media/image184.png"/></Relationships>
</file>

<file path=ppt/slides/_rels/slide137.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7.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9.png"/><Relationship Id="rId2" Type="http://schemas.openxmlformats.org/officeDocument/2006/relationships/image" Target="../media/image18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90.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92.png"/><Relationship Id="rId2" Type="http://schemas.openxmlformats.org/officeDocument/2006/relationships/image" Target="../media/image191.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93.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94.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 Id="rId4" Type="http://schemas.openxmlformats.org/officeDocument/2006/relationships/image" Target="../media/image197.png"/></Relationships>
</file>

<file path=ppt/slides/_rels/slide145.xml.rels><?xml version="1.0" encoding="UTF-8" standalone="yes"?>
<Relationships xmlns="http://schemas.openxmlformats.org/package/2006/relationships"><Relationship Id="rId2" Type="http://schemas.openxmlformats.org/officeDocument/2006/relationships/image" Target="../media/image198.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200.png"/><Relationship Id="rId2" Type="http://schemas.openxmlformats.org/officeDocument/2006/relationships/image" Target="../media/image199.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201.png"/><Relationship Id="rId7" Type="http://schemas.openxmlformats.org/officeDocument/2006/relationships/image" Target="../media/image20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04.png"/><Relationship Id="rId5" Type="http://schemas.openxmlformats.org/officeDocument/2006/relationships/image" Target="../media/image203.png"/><Relationship Id="rId4" Type="http://schemas.openxmlformats.org/officeDocument/2006/relationships/image" Target="../media/image202.png"/></Relationships>
</file>

<file path=ppt/slides/_rels/slide148.xml.rels><?xml version="1.0" encoding="UTF-8" standalone="yes"?>
<Relationships xmlns="http://schemas.openxmlformats.org/package/2006/relationships"><Relationship Id="rId3" Type="http://schemas.openxmlformats.org/officeDocument/2006/relationships/image" Target="../media/image207.png"/><Relationship Id="rId2" Type="http://schemas.openxmlformats.org/officeDocument/2006/relationships/image" Target="../media/image206.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8.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11.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openxmlformats.org/officeDocument/2006/relationships/image" Target="../media/image212.png"/></Relationships>
</file>

<file path=ppt/slides/_rels/slide155.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7.png"/><Relationship Id="rId2" Type="http://schemas.openxmlformats.org/officeDocument/2006/relationships/image" Target="../media/image216.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9.png"/><Relationship Id="rId2" Type="http://schemas.openxmlformats.org/officeDocument/2006/relationships/image" Target="../media/image218.png"/><Relationship Id="rId1" Type="http://schemas.openxmlformats.org/officeDocument/2006/relationships/slideLayout" Target="../slideLayouts/slideLayout7.xml"/><Relationship Id="rId4" Type="http://schemas.openxmlformats.org/officeDocument/2006/relationships/image" Target="../media/image220.png"/></Relationships>
</file>

<file path=ppt/slides/_rels/slide16.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21.png"/><Relationship Id="rId4"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22.jpeg"/><Relationship Id="rId1" Type="http://schemas.openxmlformats.org/officeDocument/2006/relationships/slideLayout" Target="../slideLayouts/slideLayout7.xml"/><Relationship Id="rId4" Type="http://schemas.openxmlformats.org/officeDocument/2006/relationships/image" Target="../media/image24.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27.png"/><Relationship Id="rId1" Type="http://schemas.openxmlformats.org/officeDocument/2006/relationships/slideLayout" Target="../slideLayouts/slideLayout7.xml"/><Relationship Id="rId5" Type="http://schemas.openxmlformats.org/officeDocument/2006/relationships/image" Target="../media/image30.png"/><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hyperlink" Target="https://www.toptal.com/c-plus-plus/c-plus-plus-understanding-compilation" TargetMode="External"/><Relationship Id="rId7" Type="http://schemas.openxmlformats.org/officeDocument/2006/relationships/image" Target="../media/image34.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25.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6.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7.jpeg"/><Relationship Id="rId1" Type="http://schemas.openxmlformats.org/officeDocument/2006/relationships/slideLayout" Target="../slideLayouts/slideLayout7.xml"/><Relationship Id="rId4" Type="http://schemas.openxmlformats.org/officeDocument/2006/relationships/image" Target="../media/image38.png"/></Relationships>
</file>

<file path=ppt/slides/_rels/slide33.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7.xml"/><Relationship Id="rId1" Type="http://schemas.openxmlformats.org/officeDocument/2006/relationships/vmlDrawing" Target="../drawings/vmlDrawing2.vml"/><Relationship Id="rId5" Type="http://schemas.openxmlformats.org/officeDocument/2006/relationships/image" Target="../media/image43.emf"/><Relationship Id="rId4" Type="http://schemas.openxmlformats.org/officeDocument/2006/relationships/package" Target="../embeddings/Microsoft_PowerPoint_Slide1.sldx"/></Relationships>
</file>

<file path=ppt/slides/_rels/slide3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6.jpeg"/></Relationships>
</file>

<file path=ppt/slides/_rels/slide38.xml.rels><?xml version="1.0" encoding="UTF-8" standalone="yes"?>
<Relationships xmlns="http://schemas.openxmlformats.org/package/2006/relationships"><Relationship Id="rId3" Type="http://schemas.openxmlformats.org/officeDocument/2006/relationships/image" Target="../media/image48.png"/><Relationship Id="rId7" Type="http://schemas.openxmlformats.org/officeDocument/2006/relationships/image" Target="../media/image52.png"/><Relationship Id="rId2" Type="http://schemas.openxmlformats.org/officeDocument/2006/relationships/image" Target="../media/image47.png"/><Relationship Id="rId1" Type="http://schemas.openxmlformats.org/officeDocument/2006/relationships/slideLayout" Target="../slideLayouts/slideLayout7.xml"/><Relationship Id="rId6" Type="http://schemas.openxmlformats.org/officeDocument/2006/relationships/image" Target="../media/image51.png"/><Relationship Id="rId5" Type="http://schemas.openxmlformats.org/officeDocument/2006/relationships/image" Target="../media/image50.png"/><Relationship Id="rId4" Type="http://schemas.openxmlformats.org/officeDocument/2006/relationships/image" Target="../media/image4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7.gif"/><Relationship Id="rId2" Type="http://schemas.openxmlformats.org/officeDocument/2006/relationships/image" Target="../media/image56.gif"/><Relationship Id="rId1" Type="http://schemas.openxmlformats.org/officeDocument/2006/relationships/slideLayout" Target="../slideLayouts/slideLayout7.xml"/><Relationship Id="rId5" Type="http://schemas.openxmlformats.org/officeDocument/2006/relationships/image" Target="../media/image59.png"/><Relationship Id="rId4" Type="http://schemas.openxmlformats.org/officeDocument/2006/relationships/image" Target="../media/image58.jpeg"/></Relationships>
</file>

<file path=ppt/slides/_rels/slide52.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63.png"/><Relationship Id="rId1" Type="http://schemas.openxmlformats.org/officeDocument/2006/relationships/slideLayout" Target="../slideLayouts/slideLayout7.xml"/><Relationship Id="rId4" Type="http://schemas.openxmlformats.org/officeDocument/2006/relationships/image" Target="../media/image64.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7.xml"/><Relationship Id="rId6" Type="http://schemas.openxmlformats.org/officeDocument/2006/relationships/image" Target="../media/image76.gif"/><Relationship Id="rId5" Type="http://schemas.openxmlformats.org/officeDocument/2006/relationships/image" Target="../media/image75.gif"/><Relationship Id="rId4" Type="http://schemas.openxmlformats.org/officeDocument/2006/relationships/image" Target="../media/image74.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7.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85.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8.png"/></Relationships>
</file>

<file path=ppt/slides/_rels/slide82.xml.rels><?xml version="1.0" encoding="UTF-8" standalone="yes"?>
<Relationships xmlns="http://schemas.openxmlformats.org/package/2006/relationships"><Relationship Id="rId2" Type="http://schemas.openxmlformats.org/officeDocument/2006/relationships/image" Target="../media/image89.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7.xml"/><Relationship Id="rId4" Type="http://schemas.openxmlformats.org/officeDocument/2006/relationships/image" Target="../media/image92.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7.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101.png"/><Relationship Id="rId3" Type="http://schemas.openxmlformats.org/officeDocument/2006/relationships/oleObject" Target="../embeddings/oleObject3.bin"/><Relationship Id="rId7" Type="http://schemas.openxmlformats.org/officeDocument/2006/relationships/image" Target="../media/image100.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9.png"/><Relationship Id="rId5" Type="http://schemas.openxmlformats.org/officeDocument/2006/relationships/image" Target="../media/image98.emf"/><Relationship Id="rId10" Type="http://schemas.openxmlformats.org/officeDocument/2006/relationships/image" Target="../media/image103.tiff"/><Relationship Id="rId4"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22222222.vsdx"/><Relationship Id="rId9" Type="http://schemas.openxmlformats.org/officeDocument/2006/relationships/image" Target="../media/image102.tiff"/></Relationships>
</file>

<file path=ppt/slides/_rels/slide89.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6.png"/><Relationship Id="rId4" Type="http://schemas.openxmlformats.org/officeDocument/2006/relationships/image" Target="../media/image105.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08.png"/><Relationship Id="rId7" Type="http://schemas.openxmlformats.org/officeDocument/2006/relationships/image" Target="../media/image111.png"/><Relationship Id="rId12" Type="http://schemas.openxmlformats.org/officeDocument/2006/relationships/image" Target="../media/image116.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15.png"/><Relationship Id="rId5" Type="http://schemas.openxmlformats.org/officeDocument/2006/relationships/image" Target="../media/image110.png"/><Relationship Id="rId10" Type="http://schemas.openxmlformats.org/officeDocument/2006/relationships/image" Target="../media/image114.png"/><Relationship Id="rId4" Type="http://schemas.openxmlformats.org/officeDocument/2006/relationships/image" Target="../media/image109.png"/><Relationship Id="rId9" Type="http://schemas.openxmlformats.org/officeDocument/2006/relationships/image" Target="../media/image113.png"/></Relationships>
</file>

<file path=ppt/slides/_rels/slide92.xml.rels><?xml version="1.0" encoding="UTF-8" standalone="yes"?>
<Relationships xmlns="http://schemas.openxmlformats.org/package/2006/relationships"><Relationship Id="rId2" Type="http://schemas.openxmlformats.org/officeDocument/2006/relationships/image" Target="../media/image117.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22.gif"/><Relationship Id="rId2" Type="http://schemas.openxmlformats.org/officeDocument/2006/relationships/image" Target="../media/image121.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125.png"/><Relationship Id="rId4" Type="http://schemas.openxmlformats.org/officeDocument/2006/relationships/image" Target="../media/image124.png"/></Relationships>
</file>

<file path=ppt/slides/_rels/slide97.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28.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9.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4427984"/>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
        <p:nvSpPr>
          <p:cNvPr id="5" name="テキスト ボックス 4"/>
          <p:cNvSpPr txBox="1"/>
          <p:nvPr/>
        </p:nvSpPr>
        <p:spPr>
          <a:xfrm>
            <a:off x="1" y="6012160"/>
            <a:ext cx="6857999" cy="3416320"/>
          </a:xfrm>
          <a:prstGeom prst="rect">
            <a:avLst/>
          </a:prstGeom>
          <a:noFill/>
        </p:spPr>
        <p:txBody>
          <a:bodyPr wrap="square" rtlCol="0">
            <a:spAutoFit/>
          </a:bodyPr>
          <a:lstStyle/>
          <a:p>
            <a:r>
              <a:rPr kumimoji="1" lang="en-US" altLang="ja-JP" b="1" dirty="0" smtClean="0">
                <a:solidFill>
                  <a:srgbClr val="FF0000"/>
                </a:solidFill>
              </a:rPr>
              <a:t>Rainbow table</a:t>
            </a:r>
            <a:r>
              <a:rPr kumimoji="1" lang="en-US" altLang="ja-JP" dirty="0" smtClean="0"/>
              <a:t> vs. </a:t>
            </a:r>
            <a:r>
              <a:rPr kumimoji="1" lang="en-US" altLang="ja-JP" b="1" dirty="0" smtClean="0">
                <a:solidFill>
                  <a:srgbClr val="FF0000"/>
                </a:solidFill>
              </a:rPr>
              <a:t>dictionary attack</a:t>
            </a:r>
            <a:r>
              <a:rPr kumimoji="1" lang="en-US" altLang="ja-JP" dirty="0" smtClean="0"/>
              <a:t>:</a:t>
            </a:r>
          </a:p>
          <a:p>
            <a:pPr marL="285750" indent="-285750">
              <a:buFont typeface="Arial" panose="020B0604020202020204" pitchFamily="34" charset="0"/>
              <a:buChar char="•"/>
            </a:pPr>
            <a:r>
              <a:rPr lang="en-US" altLang="ja-JP" b="1" dirty="0" smtClean="0"/>
              <a:t>Dictionary attack</a:t>
            </a:r>
            <a:r>
              <a:rPr lang="en-US" altLang="ja-JP" dirty="0" smtClean="0"/>
              <a:t>: a kind of brute force attack, but the difference is instead of trying EVERY combination, dictionary attack only tries the “most likely combinations” on a dictionary.</a:t>
            </a:r>
          </a:p>
          <a:p>
            <a:pPr marL="285750" indent="-285750">
              <a:buFont typeface="Arial" panose="020B0604020202020204" pitchFamily="34" charset="0"/>
              <a:buChar char="•"/>
            </a:pPr>
            <a:r>
              <a:rPr kumimoji="1" lang="en-US" altLang="ja-JP" b="1" dirty="0" smtClean="0"/>
              <a:t>Rainbow table</a:t>
            </a:r>
            <a:r>
              <a:rPr kumimoji="1" lang="en-US" altLang="ja-JP" dirty="0" smtClean="0"/>
              <a:t>: is NOT an attack, but a pre-computed plaintext-hash-map, and is used to </a:t>
            </a:r>
            <a:r>
              <a:rPr kumimoji="1" lang="en-US" altLang="ja-JP" u="sng" dirty="0" smtClean="0"/>
              <a:t>reverse hashing algorithm</a:t>
            </a:r>
            <a:r>
              <a:rPr kumimoji="1" lang="en-US" altLang="ja-JP" dirty="0" smtClean="0"/>
              <a:t>. </a:t>
            </a:r>
            <a:r>
              <a:rPr lang="en-US" altLang="ja-JP" dirty="0" smtClean="0"/>
              <a:t>To make a rainbow table, know there are two functions, </a:t>
            </a:r>
            <a:r>
              <a:rPr lang="zh-CN" altLang="en-US" dirty="0" smtClean="0"/>
              <a:t>详见右图</a:t>
            </a:r>
            <a:endParaRPr lang="en-US" altLang="ja-JP" dirty="0" smtClean="0"/>
          </a:p>
          <a:p>
            <a:pPr marL="742950" lvl="1" indent="-285750">
              <a:buFont typeface="Arial" panose="020B0604020202020204" pitchFamily="34" charset="0"/>
              <a:buChar char="•"/>
            </a:pPr>
            <a:r>
              <a:rPr kumimoji="1" lang="en-US" altLang="ja-JP" dirty="0" smtClean="0"/>
              <a:t>Hash func</a:t>
            </a:r>
            <a:r>
              <a:rPr lang="en-US" altLang="ja-JP" dirty="0" smtClean="0"/>
              <a:t>tion: </a:t>
            </a:r>
            <a:r>
              <a:rPr lang="en-US" altLang="ja-JP" dirty="0" err="1" smtClean="0"/>
              <a:t>sha</a:t>
            </a:r>
            <a:r>
              <a:rPr lang="en-US" altLang="ja-JP" dirty="0" smtClean="0"/>
              <a:t>, MD5, etc.</a:t>
            </a:r>
          </a:p>
          <a:p>
            <a:pPr marL="742950" lvl="1" indent="-285750">
              <a:buFont typeface="Arial" panose="020B0604020202020204" pitchFamily="34" charset="0"/>
              <a:buChar char="•"/>
            </a:pPr>
            <a:r>
              <a:rPr kumimoji="1" lang="en-US" altLang="ja-JP" dirty="0" smtClean="0"/>
              <a:t>Reduction function:  </a:t>
            </a:r>
            <a:r>
              <a:rPr lang="zh-CN" altLang="en-US" dirty="0" smtClean="0"/>
              <a:t>这个着重了解一下，一个</a:t>
            </a:r>
            <a:r>
              <a:rPr lang="en-US" altLang="zh-CN" dirty="0" smtClean="0"/>
              <a:t>rainbow table</a:t>
            </a:r>
            <a:r>
              <a:rPr lang="zh-CN" altLang="en-US" dirty="0" smtClean="0"/>
              <a:t>可能会有成千上万个</a:t>
            </a:r>
            <a:r>
              <a:rPr lang="en-US" altLang="zh-CN" dirty="0" smtClean="0"/>
              <a:t>reduction function</a:t>
            </a:r>
            <a:endParaRPr kumimoji="1" lang="en-US" altLang="ja-JP" dirty="0" smtClean="0"/>
          </a:p>
          <a:p>
            <a:pPr marL="285750" indent="-285750">
              <a:buFont typeface="Arial" panose="020B0604020202020204" pitchFamily="34" charset="0"/>
              <a:buChar char="•"/>
            </a:pPr>
            <a:r>
              <a:rPr lang="en-US" altLang="ja-JP" dirty="0" smtClean="0"/>
              <a:t>FYI, John the Ripper is brute force tool, takes time. To save time, use a dictionary. </a:t>
            </a:r>
            <a:endParaRPr kumimoji="1" lang="ja-JP" altLang="en-US" dirty="0"/>
          </a:p>
        </p:txBody>
      </p:sp>
      <p:pic>
        <p:nvPicPr>
          <p:cNvPr id="18434" name="Picture 2" descr="http://kestas.kuliukas.com/RainbowTables/2.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3686" y="5984527"/>
            <a:ext cx="3781425" cy="1495426"/>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10917832" y="5652120"/>
            <a:ext cx="8572500" cy="1815882"/>
          </a:xfrm>
          <a:prstGeom prst="rect">
            <a:avLst/>
          </a:prstGeom>
        </p:spPr>
        <p:txBody>
          <a:bodyPr wrap="square">
            <a:spAutoFit/>
          </a:bodyPr>
          <a:lstStyle/>
          <a:p>
            <a:r>
              <a:rPr lang="zh-CN" altLang="en-US" sz="1400" b="1" dirty="0" smtClean="0">
                <a:solidFill>
                  <a:srgbClr val="FF0000"/>
                </a:solidFill>
              </a:rPr>
              <a:t>为啥要用</a:t>
            </a:r>
            <a:r>
              <a:rPr lang="en-US" altLang="zh-CN" sz="1400" b="1" dirty="0" smtClean="0">
                <a:solidFill>
                  <a:srgbClr val="FF0000"/>
                </a:solidFill>
              </a:rPr>
              <a:t>reduction function</a:t>
            </a:r>
            <a:endParaRPr lang="en-US" altLang="ja-JP" sz="1400" b="1" dirty="0" smtClean="0">
              <a:solidFill>
                <a:srgbClr val="FF0000"/>
              </a:solidFill>
            </a:endParaRPr>
          </a:p>
          <a:p>
            <a:r>
              <a:rPr lang="en-US" altLang="ja-JP" sz="1400" dirty="0" smtClean="0"/>
              <a:t>e.g., If </a:t>
            </a:r>
            <a:r>
              <a:rPr lang="en-US" altLang="ja-JP" sz="1400" dirty="0"/>
              <a:t>the set of plaintexts is [0123456789]{6} (we want a rainbow table of all numeric passwords of length 6), and the hashing function is MD5(), a hash of a plaintext might be MD5("493823") -&gt; "222f00dc4b7f9131c89cff641d1a8c50".</a:t>
            </a:r>
            <a:br>
              <a:rPr lang="en-US" altLang="ja-JP" sz="1400" dirty="0"/>
            </a:br>
            <a:r>
              <a:rPr lang="en-US" altLang="ja-JP" sz="1400" dirty="0"/>
              <a:t>In this case the </a:t>
            </a:r>
            <a:r>
              <a:rPr lang="en-US" altLang="ja-JP" sz="1400" b="1" dirty="0"/>
              <a:t>reduction function R() might be as simple as taking the first six numbers from the hash</a:t>
            </a:r>
            <a:r>
              <a:rPr lang="en-US" altLang="ja-JP" sz="1400" dirty="0"/>
              <a:t>; R("222f00dc4b7f9131c89cff641d1a8c50") -&gt; "222004".</a:t>
            </a:r>
            <a:br>
              <a:rPr lang="en-US" altLang="ja-JP" sz="1400" dirty="0"/>
            </a:br>
            <a:r>
              <a:rPr lang="en-US" altLang="ja-JP" sz="1400" dirty="0"/>
              <a:t>We now have generated another plaintext from the hash of the previous plaintext, this is the purpose of the reduction function.</a:t>
            </a:r>
            <a:endParaRPr lang="ja-JP" altLang="en-US" sz="1400" dirty="0"/>
          </a:p>
        </p:txBody>
      </p:sp>
      <p:pic>
        <p:nvPicPr>
          <p:cNvPr id="18436" name="Picture 4" descr="http://kestas.kuliukas.com/RainbowTables/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83685" y="7740352"/>
            <a:ext cx="3781425" cy="1647825"/>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10888836" y="7774290"/>
            <a:ext cx="8572500" cy="1169551"/>
          </a:xfrm>
          <a:prstGeom prst="rect">
            <a:avLst/>
          </a:prstGeom>
        </p:spPr>
        <p:txBody>
          <a:bodyPr wrap="square">
            <a:spAutoFit/>
          </a:bodyPr>
          <a:lstStyle/>
          <a:p>
            <a:r>
              <a:rPr lang="zh-CN" altLang="en-US" sz="1400" dirty="0" smtClean="0"/>
              <a:t>结合</a:t>
            </a:r>
            <a:r>
              <a:rPr lang="en-US" altLang="zh-CN" sz="1400" dirty="0" smtClean="0"/>
              <a:t>Hash function</a:t>
            </a:r>
            <a:r>
              <a:rPr lang="zh-CN" altLang="en-US" sz="1400" dirty="0" smtClean="0"/>
              <a:t>和</a:t>
            </a:r>
            <a:r>
              <a:rPr lang="en-US" altLang="zh-CN" sz="1400" dirty="0" smtClean="0"/>
              <a:t>reduction function</a:t>
            </a:r>
            <a:r>
              <a:rPr lang="zh-CN" altLang="en-US" sz="1400" dirty="0" smtClean="0"/>
              <a:t>，就可以做一个</a:t>
            </a:r>
            <a:r>
              <a:rPr lang="en-US" altLang="zh-CN" sz="1400" dirty="0" smtClean="0"/>
              <a:t>chain</a:t>
            </a:r>
          </a:p>
          <a:p>
            <a:r>
              <a:rPr lang="zh-CN" altLang="en-US" sz="1400" dirty="0" smtClean="0"/>
              <a:t>注意</a:t>
            </a:r>
            <a:r>
              <a:rPr lang="en-US" altLang="zh-CN" sz="1400" dirty="0" smtClean="0"/>
              <a:t>rainbow table</a:t>
            </a:r>
            <a:r>
              <a:rPr lang="zh-CN" altLang="en-US" sz="1400" dirty="0" smtClean="0"/>
              <a:t>中</a:t>
            </a:r>
            <a:r>
              <a:rPr lang="zh-CN" altLang="en-US" sz="1400" b="1" dirty="0" smtClean="0"/>
              <a:t>只含有</a:t>
            </a:r>
            <a:r>
              <a:rPr lang="en-US" altLang="zh-CN" sz="1400" b="1" dirty="0" smtClean="0"/>
              <a:t>chain</a:t>
            </a:r>
            <a:r>
              <a:rPr lang="zh-CN" altLang="en-US" sz="1400" b="1" dirty="0" smtClean="0"/>
              <a:t>在开始的</a:t>
            </a:r>
            <a:r>
              <a:rPr lang="en-US" altLang="zh-CN" sz="1400" b="1" dirty="0" smtClean="0"/>
              <a:t>plaintext (start)</a:t>
            </a:r>
            <a:r>
              <a:rPr lang="zh-CN" altLang="en-US" sz="1400" b="1" dirty="0" smtClean="0"/>
              <a:t>和最后的</a:t>
            </a:r>
            <a:r>
              <a:rPr lang="en-US" altLang="zh-CN" sz="1400" b="1" dirty="0" smtClean="0"/>
              <a:t>hash (end), </a:t>
            </a:r>
            <a:r>
              <a:rPr lang="zh-CN" altLang="en-US" sz="1400" dirty="0" smtClean="0"/>
              <a:t>换句话说每一个</a:t>
            </a:r>
            <a:r>
              <a:rPr lang="en-US" altLang="zh-CN" sz="1400" dirty="0" smtClean="0"/>
              <a:t>chain</a:t>
            </a:r>
            <a:r>
              <a:rPr lang="zh-CN" altLang="en-US" sz="1400" dirty="0" smtClean="0"/>
              <a:t>只有两个值，形如</a:t>
            </a:r>
            <a:r>
              <a:rPr lang="en-US" altLang="zh-CN" sz="1400" dirty="0" smtClean="0"/>
              <a:t>plaintext -&gt; hash value</a:t>
            </a:r>
          </a:p>
          <a:p>
            <a:r>
              <a:rPr lang="zh-CN" altLang="en-US" sz="1400" dirty="0" smtClean="0"/>
              <a:t>我认为，这样设计可能是因为 </a:t>
            </a:r>
            <a:r>
              <a:rPr lang="en-US" altLang="zh-CN" sz="1400" dirty="0" smtClean="0"/>
              <a:t>hash function</a:t>
            </a:r>
            <a:r>
              <a:rPr lang="zh-CN" altLang="en-US" sz="1400" dirty="0" smtClean="0"/>
              <a:t>可能会有</a:t>
            </a:r>
            <a:r>
              <a:rPr lang="en-US" altLang="zh-CN" sz="1400" dirty="0" smtClean="0"/>
              <a:t>collision</a:t>
            </a:r>
            <a:r>
              <a:rPr lang="zh-CN" altLang="en-US" sz="1400" dirty="0" smtClean="0"/>
              <a:t>，为了找</a:t>
            </a:r>
            <a:r>
              <a:rPr lang="en-US" altLang="zh-CN" sz="1400" dirty="0" smtClean="0"/>
              <a:t>collision</a:t>
            </a:r>
          </a:p>
          <a:p>
            <a:r>
              <a:rPr lang="zh-CN" altLang="en-US" sz="1400" dirty="0" smtClean="0"/>
              <a:t>当我有一个</a:t>
            </a:r>
            <a:r>
              <a:rPr lang="en-US" altLang="zh-CN" sz="1400" dirty="0" smtClean="0"/>
              <a:t>hash</a:t>
            </a:r>
            <a:r>
              <a:rPr lang="zh-CN" altLang="en-US" sz="1400" dirty="0" smtClean="0"/>
              <a:t>，要根据其找</a:t>
            </a:r>
            <a:r>
              <a:rPr lang="en-US" altLang="zh-CN" sz="1400" dirty="0" smtClean="0"/>
              <a:t>plaintext</a:t>
            </a:r>
            <a:r>
              <a:rPr lang="zh-CN" altLang="en-US" sz="1400" dirty="0" smtClean="0"/>
              <a:t>的时候，按照下面的流程图</a:t>
            </a:r>
            <a:endParaRPr lang="ja-JP" altLang="en-US" sz="1400" dirty="0"/>
          </a:p>
        </p:txBody>
      </p:sp>
      <p:pic>
        <p:nvPicPr>
          <p:cNvPr id="18438" name="Picture 6"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73816" y="9040613"/>
            <a:ext cx="5343525" cy="532447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12502008" y="9146984"/>
            <a:ext cx="2706190"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smtClean="0"/>
              <a:t>最开始，只有一个</a:t>
            </a:r>
            <a:r>
              <a:rPr kumimoji="1" lang="en-US" altLang="zh-CN" dirty="0" smtClean="0"/>
              <a:t>hash</a:t>
            </a:r>
            <a:r>
              <a:rPr kumimoji="1" lang="zh-CN" altLang="en-US" dirty="0" smtClean="0"/>
              <a:t>值</a:t>
            </a:r>
            <a:endParaRPr kumimoji="1"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a:t>parameter</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6118"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
        <p:nvSpPr>
          <p:cNvPr id="14" name="テキスト ボックス 13"/>
          <p:cNvSpPr txBox="1"/>
          <p:nvPr/>
        </p:nvSpPr>
        <p:spPr>
          <a:xfrm>
            <a:off x="-936384" y="9612560"/>
            <a:ext cx="8707897" cy="1477328"/>
          </a:xfrm>
          <a:prstGeom prst="rect">
            <a:avLst/>
          </a:prstGeom>
          <a:noFill/>
        </p:spPr>
        <p:txBody>
          <a:bodyPr wrap="none" rtlCol="0">
            <a:spAutoFit/>
          </a:bodyPr>
          <a:lstStyle/>
          <a:p>
            <a:r>
              <a:rPr kumimoji="1" lang="zh-CN" altLang="en-US" dirty="0" smtClean="0"/>
              <a:t>在本地的</a:t>
            </a:r>
            <a:r>
              <a:rPr kumimoji="1" lang="en-US" altLang="zh-CN" dirty="0" smtClean="0"/>
              <a:t>Linux</a:t>
            </a:r>
            <a:r>
              <a:rPr kumimoji="1" lang="zh-CN" altLang="en-US" dirty="0" smtClean="0"/>
              <a:t>电脑上的</a:t>
            </a:r>
            <a:r>
              <a:rPr kumimoji="1" lang="en-US" altLang="ja-JP" dirty="0" err="1" smtClean="0"/>
              <a:t>Ternimal</a:t>
            </a:r>
            <a:r>
              <a:rPr kumimoji="1" lang="zh-CN" altLang="en-US" dirty="0" smtClean="0"/>
              <a:t>中输入 </a:t>
            </a:r>
            <a:r>
              <a:rPr lang="en-US" altLang="zh-CN" dirty="0" smtClean="0"/>
              <a:t>“</a:t>
            </a:r>
            <a:r>
              <a:rPr kumimoji="1" lang="en-US" altLang="ja-JP" dirty="0" err="1" smtClean="0"/>
              <a:t>printenv</a:t>
            </a:r>
            <a:r>
              <a:rPr kumimoji="1" lang="en-US" altLang="ja-JP" dirty="0" smtClean="0"/>
              <a:t> | grep DISPLAY”</a:t>
            </a:r>
          </a:p>
          <a:p>
            <a:r>
              <a:rPr lang="zh-CN" altLang="en-US" dirty="0" smtClean="0"/>
              <a:t>可以找到当前</a:t>
            </a:r>
            <a:r>
              <a:rPr lang="en-US" altLang="zh-CN" dirty="0" smtClean="0"/>
              <a:t>display</a:t>
            </a:r>
            <a:r>
              <a:rPr lang="zh-CN" altLang="en-US" dirty="0" smtClean="0"/>
              <a:t>的号码</a:t>
            </a:r>
            <a:r>
              <a:rPr lang="en-US" altLang="zh-CN" dirty="0" smtClean="0"/>
              <a:t>(</a:t>
            </a:r>
            <a:r>
              <a:rPr lang="zh-CN" altLang="en-US" dirty="0" smtClean="0"/>
              <a:t>一般是</a:t>
            </a:r>
            <a:r>
              <a:rPr lang="en-US" altLang="zh-CN" dirty="0" smtClean="0"/>
              <a:t>:0),</a:t>
            </a:r>
          </a:p>
          <a:p>
            <a:r>
              <a:rPr kumimoji="1" lang="zh-CN" altLang="en-US" dirty="0" smtClean="0"/>
              <a:t>然后远程</a:t>
            </a:r>
            <a:r>
              <a:rPr kumimoji="1" lang="en-US" altLang="zh-CN" dirty="0" err="1" smtClean="0"/>
              <a:t>ssh</a:t>
            </a:r>
            <a:r>
              <a:rPr kumimoji="1" lang="zh-CN" altLang="en-US" dirty="0" smtClean="0"/>
              <a:t>进这个</a:t>
            </a:r>
            <a:r>
              <a:rPr kumimoji="1" lang="en-US" altLang="zh-CN" dirty="0" err="1" smtClean="0"/>
              <a:t>linux</a:t>
            </a:r>
            <a:r>
              <a:rPr kumimoji="1" lang="zh-CN" altLang="en-US" smtClean="0"/>
              <a:t>电脑，</a:t>
            </a:r>
            <a:r>
              <a:rPr kumimoji="1" lang="zh-CN" altLang="en-US" dirty="0" smtClean="0"/>
              <a:t>在</a:t>
            </a:r>
            <a:r>
              <a:rPr kumimoji="1" lang="en-US" altLang="zh-CN" dirty="0" err="1" smtClean="0"/>
              <a:t>ssh</a:t>
            </a:r>
            <a:r>
              <a:rPr kumimoji="1" lang="zh-CN" altLang="en-US" dirty="0" smtClean="0"/>
              <a:t>的</a:t>
            </a:r>
            <a:r>
              <a:rPr kumimoji="1" lang="en-US" altLang="zh-CN" dirty="0" smtClean="0"/>
              <a:t>terminal</a:t>
            </a:r>
            <a:r>
              <a:rPr kumimoji="1" lang="zh-CN" altLang="en-US" dirty="0" smtClean="0"/>
              <a:t>上</a:t>
            </a:r>
            <a:r>
              <a:rPr kumimoji="1" lang="en-US" altLang="zh-CN" dirty="0" smtClean="0"/>
              <a:t>”export DISPLAY=:0”</a:t>
            </a:r>
            <a:r>
              <a:rPr kumimoji="1" lang="zh-CN" altLang="en-US" dirty="0" smtClean="0"/>
              <a:t>之后，</a:t>
            </a:r>
            <a:endParaRPr kumimoji="1" lang="en-US" altLang="zh-CN" dirty="0" smtClean="0"/>
          </a:p>
          <a:p>
            <a:r>
              <a:rPr lang="zh-CN" altLang="en-US" dirty="0" smtClean="0"/>
              <a:t>再输入命令像</a:t>
            </a:r>
            <a:r>
              <a:rPr lang="en-US" altLang="zh-CN" dirty="0" smtClean="0"/>
              <a:t>”display xxx.png &amp;”</a:t>
            </a:r>
            <a:r>
              <a:rPr lang="zh-CN" altLang="en-US" dirty="0" smtClean="0"/>
              <a:t>，就可以将</a:t>
            </a:r>
            <a:r>
              <a:rPr lang="en-US" altLang="zh-CN" dirty="0" smtClean="0"/>
              <a:t>xxx.png</a:t>
            </a:r>
            <a:r>
              <a:rPr lang="zh-CN" altLang="en-US" dirty="0" smtClean="0"/>
              <a:t>显示在这个</a:t>
            </a:r>
            <a:r>
              <a:rPr lang="en-US" altLang="zh-CN" dirty="0" err="1" smtClean="0"/>
              <a:t>linux</a:t>
            </a:r>
            <a:r>
              <a:rPr lang="zh-CN" altLang="en-US" dirty="0" smtClean="0"/>
              <a:t>的</a:t>
            </a:r>
            <a:r>
              <a:rPr lang="en-US" altLang="zh-CN" dirty="0" smtClean="0"/>
              <a:t>physical screen</a:t>
            </a:r>
            <a:r>
              <a:rPr lang="zh-CN" altLang="en-US" dirty="0" smtClean="0"/>
              <a:t>上</a:t>
            </a:r>
            <a:endParaRPr lang="en-US" altLang="zh-CN" dirty="0" smtClean="0"/>
          </a:p>
          <a:p>
            <a:r>
              <a:rPr kumimoji="1" lang="zh-CN" altLang="en-US" dirty="0" smtClean="0"/>
              <a:t>当我黑入别人电脑，想给</a:t>
            </a:r>
            <a:r>
              <a:rPr kumimoji="1" lang="en-US" altLang="zh-CN" dirty="0" smtClean="0"/>
              <a:t>victim</a:t>
            </a:r>
            <a:r>
              <a:rPr kumimoji="1" lang="zh-CN" altLang="en-US" dirty="0" smtClean="0"/>
              <a:t>展示点什么东西的时候可以用这个</a:t>
            </a:r>
            <a:endParaRPr kumimoji="1" lang="ja-JP" altLang="en-US" dirty="0"/>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smtClean="0">
                <a:solidFill>
                  <a:srgbClr val="FF0000"/>
                </a:solidFill>
              </a:rPr>
              <a:t>Page</a:t>
            </a:r>
            <a:r>
              <a:rPr lang="en-US" altLang="zh-CN" sz="1400" dirty="0" smtClean="0"/>
              <a:t>: </a:t>
            </a:r>
            <a:r>
              <a:rPr lang="en-US" altLang="ja-JP" sz="1400" dirty="0"/>
              <a:t>Linux allocates memory to processes by dividing the physical memory into </a:t>
            </a:r>
            <a:r>
              <a:rPr lang="en-US" altLang="ja-JP" sz="1400" dirty="0" smtClean="0"/>
              <a:t>pages</a:t>
            </a:r>
            <a:r>
              <a:rPr lang="en-US" altLang="ja-JP" sz="1400" dirty="0"/>
              <a:t>. paging is a memory management scheme by which a computer stores and retrieves data from secondary </a:t>
            </a:r>
            <a:r>
              <a:rPr lang="en-US" altLang="ja-JP" sz="1400" dirty="0" smtClean="0"/>
              <a:t>storage(</a:t>
            </a:r>
            <a:r>
              <a:rPr lang="zh-CN" altLang="en-US" sz="1400" dirty="0" smtClean="0"/>
              <a:t>硬盘</a:t>
            </a:r>
            <a:r>
              <a:rPr lang="en-US" altLang="ja-JP" sz="1400" dirty="0" smtClean="0"/>
              <a:t>) </a:t>
            </a:r>
            <a:r>
              <a:rPr lang="en-US" altLang="ja-JP" sz="1400" dirty="0"/>
              <a:t>for use in main </a:t>
            </a:r>
            <a:r>
              <a:rPr lang="en-US" altLang="ja-JP" sz="1400" dirty="0" smtClean="0"/>
              <a:t>memory(RAM). </a:t>
            </a:r>
            <a:r>
              <a:rPr lang="en-US" altLang="ja-JP" sz="1400" dirty="0"/>
              <a:t>In this scheme, the operating system retrieves data from secondary storage </a:t>
            </a:r>
            <a:r>
              <a:rPr lang="en-US" altLang="ja-JP" sz="1400" b="1" dirty="0"/>
              <a:t>in same-size blocks called pages</a:t>
            </a:r>
            <a:r>
              <a:rPr lang="en-US" altLang="ja-JP" sz="1400" dirty="0"/>
              <a:t>.</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smtClean="0"/>
              <a:t>Page table</a:t>
            </a:r>
            <a:r>
              <a:rPr lang="zh-CN" altLang="en-US" sz="1400" u="sng" dirty="0" smtClean="0"/>
              <a:t>是</a:t>
            </a:r>
            <a:r>
              <a:rPr lang="en-US" altLang="zh-CN" sz="1400" u="sng" dirty="0" smtClean="0"/>
              <a:t>OS</a:t>
            </a:r>
            <a:r>
              <a:rPr lang="zh-CN" altLang="en-US" sz="1400" u="sng" dirty="0" smtClean="0"/>
              <a:t>用来存储</a:t>
            </a:r>
            <a:r>
              <a:rPr lang="en-US" altLang="zh-CN" sz="1400" u="sng" dirty="0" smtClean="0"/>
              <a:t>virtual memory address</a:t>
            </a:r>
            <a:r>
              <a:rPr lang="zh-CN" altLang="en-US" sz="1400" u="sng" dirty="0" smtClean="0"/>
              <a:t>和</a:t>
            </a:r>
            <a:r>
              <a:rPr lang="en-US" altLang="zh-CN" sz="1400" u="sng" dirty="0" smtClean="0"/>
              <a:t>physical memory address</a:t>
            </a:r>
            <a:r>
              <a:rPr lang="zh-CN" altLang="en-US" sz="1400" u="sng" dirty="0" smtClean="0"/>
              <a:t>的</a:t>
            </a:r>
            <a:r>
              <a:rPr lang="en-US" altLang="zh-CN" sz="1400" u="sng" dirty="0" smtClean="0"/>
              <a:t>mapping</a:t>
            </a:r>
            <a:r>
              <a:rPr lang="zh-CN" altLang="en-US" sz="1400" u="sng" dirty="0" smtClean="0"/>
              <a:t>的数据结构</a:t>
            </a:r>
            <a:endParaRPr lang="en-US" altLang="zh-CN" sz="1400" u="sng" dirty="0" smtClean="0"/>
          </a:p>
          <a:p>
            <a:pPr marL="742950" lvl="1" indent="-285750">
              <a:buFont typeface="Arial" panose="020B0604020202020204" pitchFamily="34" charset="0"/>
              <a:buChar char="•"/>
            </a:pPr>
            <a:r>
              <a:rPr lang="zh-CN" altLang="en-US" sz="1400" dirty="0" smtClean="0"/>
              <a:t>和</a:t>
            </a:r>
            <a:r>
              <a:rPr lang="en-US" altLang="zh-CN" sz="1400" dirty="0" smtClean="0"/>
              <a:t>page swap</a:t>
            </a:r>
            <a:r>
              <a:rPr lang="zh-CN" altLang="en-US" sz="1400" dirty="0" smtClean="0"/>
              <a:t>并不一样，注意一下</a:t>
            </a:r>
            <a:endParaRPr lang="en-US" altLang="ja-JP" sz="1400" dirty="0" smtClean="0"/>
          </a:p>
          <a:p>
            <a:pPr marL="742950" lvl="1" indent="-285750">
              <a:buFont typeface="Arial" panose="020B0604020202020204" pitchFamily="34" charset="0"/>
              <a:buChar char="•"/>
            </a:pPr>
            <a:r>
              <a:rPr lang="zh-CN" altLang="en-US" sz="1400" dirty="0" smtClean="0"/>
              <a:t>首先了解一下</a:t>
            </a:r>
            <a:r>
              <a:rPr lang="en-US" altLang="zh-CN" sz="1400" dirty="0" smtClean="0"/>
              <a:t>TLB</a:t>
            </a:r>
            <a:r>
              <a:rPr lang="zh-CN" altLang="en-US" sz="1400" dirty="0" smtClean="0"/>
              <a:t>。</a:t>
            </a:r>
            <a:r>
              <a:rPr lang="en-US" altLang="ja-JP" sz="1400" dirty="0" smtClean="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a:t>
            </a:r>
            <a:r>
              <a:rPr lang="en-US" altLang="ja-JP" sz="1400" dirty="0" smtClean="0"/>
              <a:t>system’s </a:t>
            </a:r>
            <a:r>
              <a:rPr lang="en-US" altLang="ja-JP" sz="1400" dirty="0"/>
              <a:t>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a:t>
            </a:r>
            <a:r>
              <a:rPr lang="en-US" altLang="ja-JP" sz="1400" dirty="0" smtClean="0"/>
              <a:t>. TLB</a:t>
            </a:r>
            <a:r>
              <a:rPr lang="zh-CN" altLang="en-US" sz="1400" dirty="0" smtClean="0"/>
              <a:t>见上图。当需要把一个</a:t>
            </a:r>
            <a:r>
              <a:rPr lang="en-US" altLang="zh-CN" sz="1400" dirty="0" smtClean="0"/>
              <a:t>virtual address</a:t>
            </a:r>
            <a:r>
              <a:rPr lang="zh-CN" altLang="en-US" sz="1400" dirty="0" smtClean="0"/>
              <a:t>转换成为一个</a:t>
            </a:r>
            <a:r>
              <a:rPr lang="en-US" altLang="zh-CN" sz="1400" dirty="0" smtClean="0"/>
              <a:t>physical address</a:t>
            </a:r>
            <a:r>
              <a:rPr lang="zh-CN" altLang="en-US" sz="1400" dirty="0" smtClean="0"/>
              <a:t>的时候，</a:t>
            </a:r>
            <a:r>
              <a:rPr lang="en-US" altLang="zh-CN" sz="1400" dirty="0" smtClean="0"/>
              <a:t>CPU</a:t>
            </a:r>
            <a:r>
              <a:rPr lang="zh-CN" altLang="en-US" sz="1400" dirty="0" smtClean="0"/>
              <a:t>先看</a:t>
            </a:r>
            <a:r>
              <a:rPr lang="en-US" altLang="zh-CN" sz="1400" dirty="0" smtClean="0"/>
              <a:t>TLB</a:t>
            </a:r>
            <a:r>
              <a:rPr lang="zh-CN" altLang="en-US" sz="1400" dirty="0" smtClean="0"/>
              <a:t>。如果有</a:t>
            </a:r>
            <a:r>
              <a:rPr lang="en-US" altLang="zh-CN" sz="1400" dirty="0" smtClean="0"/>
              <a:t>(TLB hit)</a:t>
            </a:r>
            <a:r>
              <a:rPr lang="zh-CN" altLang="en-US" sz="1400" dirty="0" smtClean="0"/>
              <a:t>则直接转，如果没有</a:t>
            </a:r>
            <a:r>
              <a:rPr lang="en-US" altLang="zh-CN" sz="1400" dirty="0" smtClean="0"/>
              <a:t>(TLB miss)</a:t>
            </a:r>
            <a:r>
              <a:rPr lang="zh-CN" altLang="en-US" sz="1400" dirty="0" smtClean="0"/>
              <a:t>则</a:t>
            </a:r>
            <a:r>
              <a:rPr lang="en-US" altLang="zh-CN" sz="1400" dirty="0" smtClean="0"/>
              <a:t>CPU</a:t>
            </a:r>
            <a:r>
              <a:rPr lang="zh-CN" altLang="en-US" sz="1400" dirty="0" smtClean="0"/>
              <a:t>再看</a:t>
            </a:r>
            <a:r>
              <a:rPr lang="en-US" altLang="zh-CN" sz="1400" dirty="0" smtClean="0"/>
              <a:t>page table (</a:t>
            </a:r>
            <a:r>
              <a:rPr lang="zh-CN" altLang="en-US" sz="1400" dirty="0" smtClean="0"/>
              <a:t>也叫</a:t>
            </a:r>
            <a:r>
              <a:rPr lang="en-US" altLang="zh-CN" sz="1400" dirty="0" smtClean="0"/>
              <a:t>do a page walk). </a:t>
            </a:r>
            <a:r>
              <a:rPr lang="zh-CN" altLang="en-US" sz="1400" dirty="0" smtClean="0"/>
              <a:t>如果</a:t>
            </a:r>
            <a:r>
              <a:rPr lang="en-US" altLang="zh-CN" sz="1400" dirty="0" smtClean="0"/>
              <a:t>page</a:t>
            </a:r>
            <a:r>
              <a:rPr lang="zh-CN" altLang="en-US" sz="1400" dirty="0" smtClean="0"/>
              <a:t>上还没有，</a:t>
            </a:r>
            <a:r>
              <a:rPr lang="en-US" altLang="zh-CN" sz="1400" dirty="0" smtClean="0"/>
              <a:t>CPU</a:t>
            </a:r>
            <a:r>
              <a:rPr lang="zh-CN" altLang="en-US" sz="1400" dirty="0" smtClean="0"/>
              <a:t>就看硬盘上的</a:t>
            </a:r>
            <a:r>
              <a:rPr lang="en-US" altLang="zh-CN" sz="1400" dirty="0" smtClean="0"/>
              <a:t>swap</a:t>
            </a:r>
            <a:r>
              <a:rPr lang="zh-CN" altLang="en-US" sz="1400" dirty="0" smtClean="0"/>
              <a:t>区域。</a:t>
            </a:r>
            <a:endParaRPr lang="en-US" altLang="zh-CN" sz="1400" dirty="0" smtClean="0"/>
          </a:p>
          <a:p>
            <a:pPr marL="285750" indent="-285750">
              <a:buFont typeface="Arial" panose="020B0604020202020204" pitchFamily="34" charset="0"/>
              <a:buChar char="•"/>
            </a:pPr>
            <a:r>
              <a:rPr kumimoji="1" lang="en-US" altLang="ja-JP" sz="1400" b="1" dirty="0" smtClean="0">
                <a:solidFill>
                  <a:srgbClr val="FF0000"/>
                </a:solidFill>
              </a:rPr>
              <a:t>Virtual memory</a:t>
            </a:r>
            <a:r>
              <a:rPr kumimoji="1" lang="en-US" altLang="ja-JP" sz="1400" dirty="0" smtClean="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r>
              <a:rPr lang="en-US" altLang="ja-JP" sz="1400" dirty="0" smtClean="0"/>
              <a:t>.</a:t>
            </a:r>
          </a:p>
          <a:p>
            <a:pPr marL="742950" lvl="1" indent="-285750">
              <a:buFont typeface="Arial" panose="020B0604020202020204" pitchFamily="34" charset="0"/>
              <a:buChar char="•"/>
            </a:pPr>
            <a:r>
              <a:rPr lang="zh-CN" altLang="en-US" sz="1400" dirty="0" smtClean="0"/>
              <a:t>当需要把</a:t>
            </a:r>
            <a:r>
              <a:rPr lang="en-US" altLang="zh-CN" sz="1400" dirty="0" smtClean="0"/>
              <a:t>virtual memory</a:t>
            </a:r>
            <a:r>
              <a:rPr lang="zh-CN" altLang="en-US" sz="1400" dirty="0" smtClean="0"/>
              <a:t>转换为</a:t>
            </a:r>
            <a:r>
              <a:rPr lang="en-US" altLang="zh-CN" sz="1400" dirty="0" smtClean="0"/>
              <a:t>physical memory address</a:t>
            </a:r>
            <a:r>
              <a:rPr lang="zh-CN" altLang="en-US" sz="1400" dirty="0" smtClean="0"/>
              <a:t>的时候，用</a:t>
            </a:r>
            <a:r>
              <a:rPr lang="en-US" altLang="zh-CN" sz="1400" dirty="0" smtClean="0"/>
              <a:t>TLB</a:t>
            </a:r>
            <a:r>
              <a:rPr lang="zh-CN" altLang="en-US" sz="1400" dirty="0" smtClean="0"/>
              <a:t>和</a:t>
            </a:r>
            <a:r>
              <a:rPr lang="en-US" altLang="zh-CN" sz="1400" dirty="0" smtClean="0"/>
              <a:t>page table</a:t>
            </a:r>
          </a:p>
          <a:p>
            <a:pPr marL="285750" indent="-285750">
              <a:buFont typeface="Arial" panose="020B0604020202020204" pitchFamily="34" charset="0"/>
              <a:buChar char="•"/>
            </a:pPr>
            <a:r>
              <a:rPr kumimoji="1" lang="en-US" altLang="ja-JP" sz="1400" b="1" dirty="0" smtClean="0">
                <a:solidFill>
                  <a:srgbClr val="FF0000"/>
                </a:solidFill>
              </a:rPr>
              <a:t>Memory barrier </a:t>
            </a:r>
            <a:r>
              <a:rPr kumimoji="1" lang="en-US" altLang="ja-JP" sz="1400" dirty="0" smtClean="0"/>
              <a:t>/ </a:t>
            </a:r>
            <a:r>
              <a:rPr kumimoji="1" lang="en-US" altLang="ja-JP" sz="1400" b="1" dirty="0" smtClean="0">
                <a:solidFill>
                  <a:srgbClr val="FF0000"/>
                </a:solidFill>
              </a:rPr>
              <a:t>memory fence </a:t>
            </a:r>
            <a:r>
              <a:rPr kumimoji="1" lang="en-US" altLang="ja-JP" sz="1400" dirty="0" smtClean="0"/>
              <a:t>/ </a:t>
            </a:r>
            <a:r>
              <a:rPr kumimoji="1" lang="en-US" altLang="ja-JP" sz="1400" b="1" dirty="0" err="1" smtClean="0">
                <a:solidFill>
                  <a:srgbClr val="FF0000"/>
                </a:solidFill>
              </a:rPr>
              <a:t>membar</a:t>
            </a:r>
            <a:r>
              <a:rPr kumimoji="1" lang="en-US" altLang="ja-JP" sz="1400" dirty="0" smtClean="0"/>
              <a:t>: </a:t>
            </a:r>
            <a:r>
              <a:rPr kumimoji="1" lang="zh-CN" altLang="en-US" sz="1400" dirty="0" smtClean="0"/>
              <a:t>现代多核</a:t>
            </a:r>
            <a:r>
              <a:rPr kumimoji="1" lang="en-US" altLang="zh-CN" sz="1400" dirty="0" smtClean="0"/>
              <a:t>CPU</a:t>
            </a:r>
            <a:r>
              <a:rPr lang="zh-CN" altLang="en-US" sz="1400" dirty="0" smtClean="0"/>
              <a:t>可以平行处理，处理顺序并不一定按</a:t>
            </a:r>
            <a:r>
              <a:rPr lang="en-US" altLang="zh-CN" sz="1400" dirty="0" smtClean="0"/>
              <a:t>memory</a:t>
            </a:r>
            <a:r>
              <a:rPr lang="zh-CN" altLang="en-US" sz="1400" dirty="0" smtClean="0"/>
              <a:t>里</a:t>
            </a:r>
            <a:r>
              <a:rPr lang="en-US" altLang="zh-CN" sz="1400" dirty="0" smtClean="0"/>
              <a:t>operation</a:t>
            </a:r>
            <a:r>
              <a:rPr lang="zh-CN" altLang="en-US" sz="1400" dirty="0" smtClean="0"/>
              <a:t>的排列顺序，可能是</a:t>
            </a:r>
            <a:r>
              <a:rPr lang="en-US" altLang="zh-CN" sz="1400" dirty="0" smtClean="0"/>
              <a:t>out-of-order execution. </a:t>
            </a:r>
            <a:r>
              <a:rPr lang="zh-CN" altLang="en-US" sz="1400" dirty="0" smtClean="0"/>
              <a:t>通过放置</a:t>
            </a:r>
            <a:r>
              <a:rPr lang="en-US" altLang="zh-CN" sz="1400" dirty="0" smtClean="0"/>
              <a:t>memory barrier</a:t>
            </a:r>
            <a:r>
              <a:rPr lang="zh-CN" altLang="en-US" sz="1400" dirty="0" smtClean="0"/>
              <a:t>，</a:t>
            </a:r>
            <a:r>
              <a:rPr lang="zh-CN" altLang="en-US" sz="1400" b="1" dirty="0" smtClean="0"/>
              <a:t>可以保证在</a:t>
            </a:r>
            <a:r>
              <a:rPr lang="en-US" altLang="zh-CN" sz="1400" b="1" dirty="0" smtClean="0"/>
              <a:t>barrier</a:t>
            </a:r>
            <a:r>
              <a:rPr lang="zh-CN" altLang="en-US" sz="1400" b="1" dirty="0" smtClean="0"/>
              <a:t>之前的</a:t>
            </a:r>
            <a:r>
              <a:rPr lang="en-US" altLang="zh-CN" sz="1400" b="1" dirty="0" smtClean="0"/>
              <a:t>memory operation</a:t>
            </a:r>
            <a:r>
              <a:rPr lang="zh-CN" altLang="en-US" sz="1400" b="1" dirty="0" smtClean="0"/>
              <a:t>一定会比在</a:t>
            </a:r>
            <a:r>
              <a:rPr lang="en-US" altLang="zh-CN" sz="1400" b="1" dirty="0" smtClean="0"/>
              <a:t>barrier</a:t>
            </a:r>
            <a:r>
              <a:rPr lang="zh-CN" altLang="en-US" sz="1400" b="1" dirty="0" smtClean="0"/>
              <a:t>之后的</a:t>
            </a:r>
            <a:r>
              <a:rPr lang="en-US" altLang="zh-CN" sz="1400" b="1" dirty="0" smtClean="0"/>
              <a:t>operation</a:t>
            </a:r>
            <a:r>
              <a:rPr lang="zh-CN" altLang="en-US" sz="1400" b="1" dirty="0" smtClean="0"/>
              <a:t>先被执行</a:t>
            </a:r>
            <a:r>
              <a:rPr lang="zh-CN" altLang="en-US" sz="1400" dirty="0" smtClean="0"/>
              <a:t>。</a:t>
            </a:r>
            <a:endParaRPr lang="en-US" altLang="zh-CN" sz="1400" dirty="0" smtClean="0"/>
          </a:p>
          <a:p>
            <a:pPr marL="285750" indent="-285750">
              <a:buFont typeface="Arial" panose="020B0604020202020204" pitchFamily="34" charset="0"/>
              <a:buChar char="•"/>
            </a:pPr>
            <a:r>
              <a:rPr lang="en-US" altLang="zh-CN" sz="1400" b="1" dirty="0" smtClean="0">
                <a:solidFill>
                  <a:srgbClr val="FF0000"/>
                </a:solidFill>
              </a:rPr>
              <a:t>Segmentation fault</a:t>
            </a:r>
            <a:r>
              <a:rPr lang="en-US" altLang="zh-CN" sz="1400" dirty="0" smtClean="0"/>
              <a:t> (</a:t>
            </a:r>
            <a:r>
              <a:rPr lang="en-US" altLang="zh-CN" sz="1400" b="1" dirty="0" err="1" smtClean="0">
                <a:solidFill>
                  <a:srgbClr val="FF0000"/>
                </a:solidFill>
              </a:rPr>
              <a:t>segfault</a:t>
            </a:r>
            <a:r>
              <a:rPr lang="en-US" altLang="zh-CN" sz="1400" dirty="0" smtClean="0"/>
              <a:t>): is an access violation</a:t>
            </a:r>
            <a:r>
              <a:rPr lang="en-US" altLang="zh-CN" sz="1400" dirty="0"/>
              <a:t>.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a:t>
            </a:r>
            <a:r>
              <a:rPr lang="en-US" altLang="zh-CN" sz="1400" b="1" dirty="0" smtClean="0"/>
              <a:t>signal (</a:t>
            </a:r>
            <a:r>
              <a:rPr lang="en-US" altLang="ja-JP" sz="1400" b="1" dirty="0">
                <a:solidFill>
                  <a:srgbClr val="FF0000"/>
                </a:solidFill>
              </a:rPr>
              <a:t>SIGSEGV</a:t>
            </a:r>
            <a:r>
              <a:rPr lang="en-US" altLang="zh-CN" sz="1400" b="1" dirty="0" smtClean="0"/>
              <a:t>)</a:t>
            </a:r>
            <a:r>
              <a:rPr lang="en-US" altLang="zh-CN" sz="1400" dirty="0" smtClean="0"/>
              <a:t>. </a:t>
            </a:r>
            <a:r>
              <a:rPr lang="en-US" altLang="zh-CN" sz="1400" dirty="0"/>
              <a:t>Processes can in some cases install a custom signal handler, allowing them to recover on their own</a:t>
            </a:r>
            <a:r>
              <a:rPr lang="en-US" altLang="zh-CN" sz="1400" dirty="0" smtClean="0"/>
              <a:t>, </a:t>
            </a:r>
            <a:r>
              <a:rPr lang="en-US" altLang="zh-CN" sz="1400" dirty="0"/>
              <a:t>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r>
              <a:rPr lang="en-US" altLang="zh-CN" sz="1400" dirty="0" smtClean="0"/>
              <a:t>.</a:t>
            </a:r>
            <a:endParaRPr lang="en-US" altLang="zh-CN" sz="1400" b="1" dirty="0" smtClean="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smtClean="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endParaRPr lang="en-US" altLang="zh-CN" sz="1400" dirty="0" smtClean="0"/>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a:t>
            </a:r>
            <a:r>
              <a:rPr lang="en-US" altLang="ja-JP" sz="1400" dirty="0" smtClean="0"/>
              <a:t>. </a:t>
            </a:r>
            <a:r>
              <a:rPr lang="zh-CN" altLang="en-US" sz="1400" dirty="0" smtClean="0"/>
              <a:t>这里的</a:t>
            </a:r>
            <a:r>
              <a:rPr lang="en-US" altLang="zh-CN" sz="1400" dirty="0" smtClean="0"/>
              <a:t>RAM</a:t>
            </a:r>
            <a:r>
              <a:rPr lang="zh-CN" altLang="en-US" sz="1400" dirty="0"/>
              <a:t>就</a:t>
            </a:r>
            <a:r>
              <a:rPr lang="zh-CN" altLang="en-US" sz="1400" dirty="0" smtClean="0"/>
              <a:t>是</a:t>
            </a:r>
            <a:r>
              <a:rPr lang="en-US" altLang="zh-CN" sz="1400" dirty="0" smtClean="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r>
              <a:rPr lang="en-US" altLang="ja-JP" sz="1400" dirty="0" smtClean="0"/>
              <a:t>.</a:t>
            </a:r>
          </a:p>
          <a:p>
            <a:pPr marL="742950" lvl="1" indent="-285750">
              <a:buFont typeface="Arial" panose="020B0604020202020204" pitchFamily="34" charset="0"/>
              <a:buChar char="•"/>
            </a:pPr>
            <a:r>
              <a:rPr kumimoji="1" lang="zh-CN" altLang="en-US" sz="1400" dirty="0" smtClean="0"/>
              <a:t>这里</a:t>
            </a:r>
            <a:r>
              <a:rPr kumimoji="1" lang="en-US" altLang="zh-CN" sz="1400" dirty="0" smtClean="0"/>
              <a:t>swap</a:t>
            </a:r>
            <a:r>
              <a:rPr kumimoji="1" lang="zh-CN" altLang="en-US" sz="1400" dirty="0" smtClean="0"/>
              <a:t>的并不是</a:t>
            </a:r>
            <a:r>
              <a:rPr kumimoji="1" lang="en-US" altLang="zh-CN" sz="1400" dirty="0" smtClean="0"/>
              <a:t>v address</a:t>
            </a:r>
            <a:r>
              <a:rPr kumimoji="1" lang="zh-CN" altLang="en-US" sz="1400" dirty="0" smtClean="0"/>
              <a:t>和</a:t>
            </a:r>
            <a:r>
              <a:rPr kumimoji="1" lang="en-US" altLang="zh-CN" sz="1400" dirty="0" smtClean="0"/>
              <a:t>p address</a:t>
            </a:r>
            <a:r>
              <a:rPr kumimoji="1" lang="zh-CN" altLang="en-US" sz="1400" dirty="0" smtClean="0"/>
              <a:t>的</a:t>
            </a:r>
            <a:r>
              <a:rPr kumimoji="1" lang="en-US" altLang="zh-CN" sz="1400" dirty="0" smtClean="0"/>
              <a:t>mapping</a:t>
            </a:r>
            <a:r>
              <a:rPr kumimoji="1" lang="zh-CN" altLang="en-US" sz="1400" dirty="0" smtClean="0"/>
              <a:t>信息，而是指</a:t>
            </a:r>
            <a:r>
              <a:rPr kumimoji="1" lang="en-US" altLang="zh-CN" sz="1400" dirty="0" smtClean="0"/>
              <a:t>RAM</a:t>
            </a:r>
            <a:r>
              <a:rPr kumimoji="1" lang="zh-CN" altLang="en-US" sz="1400" dirty="0" smtClean="0"/>
              <a:t>不够的时候，把</a:t>
            </a:r>
            <a:r>
              <a:rPr kumimoji="1" lang="en-US" altLang="zh-CN" sz="1400" dirty="0" smtClean="0"/>
              <a:t>RAM</a:t>
            </a:r>
            <a:r>
              <a:rPr kumimoji="1" lang="zh-CN" altLang="en-US" sz="1400" dirty="0" smtClean="0"/>
              <a:t>上一整块的数据放到硬盘</a:t>
            </a:r>
            <a:r>
              <a:rPr kumimoji="1" lang="en-US" altLang="zh-CN" sz="1400" dirty="0" smtClean="0"/>
              <a:t>swap</a:t>
            </a:r>
            <a:r>
              <a:rPr kumimoji="1" lang="zh-CN" altLang="en-US" sz="1400" dirty="0" smtClean="0"/>
              <a:t>上</a:t>
            </a:r>
            <a:endParaRPr kumimoji="1" lang="en-US" altLang="zh-CN" sz="1400" dirty="0" smtClean="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a:t>
            </a:r>
            <a:r>
              <a:rPr kumimoji="1" lang="zh-CN" altLang="en-US" sz="1400" dirty="0" smtClean="0"/>
              <a:t>当</a:t>
            </a:r>
            <a:r>
              <a:rPr lang="en-US" altLang="zh-CN" sz="1400" dirty="0" smtClean="0"/>
              <a:t>page table</a:t>
            </a:r>
            <a:r>
              <a:rPr lang="zh-CN" altLang="en-US" sz="1400" dirty="0" smtClean="0"/>
              <a:t>全都被</a:t>
            </a:r>
            <a:r>
              <a:rPr lang="zh-CN" altLang="en-US" sz="1400" dirty="0"/>
              <a:t>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a:t>
            </a:r>
            <a:r>
              <a:rPr lang="zh-CN" altLang="en-US" sz="1400" dirty="0" smtClean="0"/>
              <a:t>要再查详细一些</a:t>
            </a:r>
            <a:endParaRPr lang="en-US" altLang="zh-CN" sz="1400" dirty="0" smtClean="0"/>
          </a:p>
          <a:p>
            <a:r>
              <a:rPr lang="en-US" altLang="zh-CN" sz="1400" b="1" dirty="0" smtClean="0">
                <a:solidFill>
                  <a:srgbClr val="FF0000"/>
                </a:solidFill>
              </a:rPr>
              <a:t>Interrupt</a:t>
            </a:r>
            <a:r>
              <a:rPr lang="en-US" altLang="zh-CN" sz="1400" dirty="0" smtClean="0"/>
              <a:t>, </a:t>
            </a:r>
            <a:r>
              <a:rPr lang="en-US" altLang="zh-CN" sz="1400" b="1" dirty="0" smtClean="0">
                <a:solidFill>
                  <a:srgbClr val="FF0000"/>
                </a:solidFill>
              </a:rPr>
              <a:t>top half </a:t>
            </a:r>
            <a:r>
              <a:rPr lang="en-US" altLang="zh-CN" sz="1400" dirty="0" smtClean="0"/>
              <a:t>and </a:t>
            </a:r>
            <a:r>
              <a:rPr lang="en-US" altLang="zh-CN" sz="1400" b="1" dirty="0" smtClean="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a:t>
            </a:r>
            <a:r>
              <a:rPr lang="en-US" altLang="zh-CN" sz="1400" b="1" dirty="0" smtClean="0">
                <a:solidFill>
                  <a:srgbClr val="FF0000"/>
                </a:solidFill>
              </a:rPr>
              <a:t>handler</a:t>
            </a:r>
          </a:p>
          <a:p>
            <a:pPr marL="285750" indent="-285750">
              <a:buFont typeface="Arial" panose="020B0604020202020204" pitchFamily="34" charset="0"/>
              <a:buChar char="•"/>
            </a:pPr>
            <a:r>
              <a:rPr lang="en-US" altLang="zh-CN" sz="1400" dirty="0" smtClean="0"/>
              <a:t>Interrupt handler</a:t>
            </a:r>
            <a:r>
              <a:rPr lang="zh-CN" altLang="en-US" sz="1400" dirty="0" smtClean="0"/>
              <a:t>处理一个</a:t>
            </a:r>
            <a:r>
              <a:rPr lang="en-US" altLang="zh-CN" sz="1400" dirty="0" smtClean="0"/>
              <a:t>interrupt</a:t>
            </a:r>
            <a:r>
              <a:rPr lang="zh-CN" altLang="en-US" sz="1400" dirty="0" smtClean="0"/>
              <a:t>的时间不能太长，因为他还要处理其他的</a:t>
            </a:r>
            <a:r>
              <a:rPr lang="en-US" altLang="zh-CN" sz="1400" dirty="0" smtClean="0"/>
              <a:t>interrupt</a:t>
            </a:r>
            <a:r>
              <a:rPr lang="zh-CN" altLang="en-US" sz="1400" dirty="0" smtClean="0"/>
              <a:t>，每个</a:t>
            </a:r>
            <a:r>
              <a:rPr lang="en-US" altLang="zh-CN" sz="1400" dirty="0" smtClean="0"/>
              <a:t>interrupt</a:t>
            </a:r>
            <a:r>
              <a:rPr lang="zh-CN" altLang="en-US" sz="1400" dirty="0" smtClean="0"/>
              <a:t>都有一个</a:t>
            </a:r>
            <a:r>
              <a:rPr lang="en-US" altLang="zh-CN" sz="1400" b="1" dirty="0" smtClean="0"/>
              <a:t>IRQ number</a:t>
            </a:r>
          </a:p>
          <a:p>
            <a:pPr marL="285750" indent="-285750">
              <a:buFont typeface="Arial" panose="020B0604020202020204" pitchFamily="34" charset="0"/>
              <a:buChar char="•"/>
            </a:pPr>
            <a:r>
              <a:rPr lang="zh-CN" altLang="en-US" sz="1400" dirty="0" smtClean="0"/>
              <a:t>响应</a:t>
            </a:r>
            <a:r>
              <a:rPr lang="en-US" altLang="zh-CN" sz="1400" dirty="0" smtClean="0"/>
              <a:t>interrupt</a:t>
            </a:r>
            <a:r>
              <a:rPr lang="zh-CN" altLang="en-US" sz="1400" dirty="0" smtClean="0"/>
              <a:t>是</a:t>
            </a:r>
            <a:r>
              <a:rPr lang="en-US" altLang="zh-CN" sz="1400" dirty="0" smtClean="0"/>
              <a:t>kernel</a:t>
            </a:r>
            <a:r>
              <a:rPr lang="zh-CN" altLang="en-US" sz="1400" dirty="0" smtClean="0"/>
              <a:t>的工作</a:t>
            </a:r>
            <a:endParaRPr lang="en-US" altLang="zh-CN" sz="1400" dirty="0" smtClean="0"/>
          </a:p>
          <a:p>
            <a:pPr marL="285750" indent="-285750">
              <a:buFont typeface="Arial" panose="020B0604020202020204" pitchFamily="34" charset="0"/>
              <a:buChar char="•"/>
            </a:pPr>
            <a:r>
              <a:rPr lang="en-US" altLang="zh-CN" sz="1400" dirty="0" smtClean="0"/>
              <a:t>Linux splits interrupt handler into 2 halves: top half and bottom halt</a:t>
            </a:r>
          </a:p>
          <a:p>
            <a:pPr marL="742950" lvl="1" indent="-285750">
              <a:buFont typeface="Arial" panose="020B0604020202020204" pitchFamily="34" charset="0"/>
              <a:buChar char="•"/>
            </a:pPr>
            <a:r>
              <a:rPr lang="en-US" altLang="zh-CN" sz="1400" b="1" dirty="0" smtClean="0"/>
              <a:t>Top-half</a:t>
            </a:r>
            <a:r>
              <a:rPr lang="en-US" altLang="zh-CN" sz="1400" dirty="0" smtClean="0"/>
              <a:t>: actually respond to interrupt (registered in </a:t>
            </a:r>
            <a:r>
              <a:rPr lang="en-US" altLang="zh-CN" sz="1400" i="1" dirty="0" err="1" smtClean="0"/>
              <a:t>request_irq</a:t>
            </a:r>
            <a:r>
              <a:rPr lang="en-US" altLang="zh-CN" sz="1400" dirty="0" smtClean="0"/>
              <a:t>), schedule bottom-half, and return to listening state</a:t>
            </a:r>
          </a:p>
          <a:p>
            <a:pPr marL="742950" lvl="1" indent="-285750">
              <a:buFont typeface="Arial" panose="020B0604020202020204" pitchFamily="34" charset="0"/>
              <a:buChar char="•"/>
            </a:pPr>
            <a:r>
              <a:rPr lang="en-US" altLang="zh-CN" sz="1400" b="1" dirty="0" smtClean="0"/>
              <a:t>Bottom-half</a:t>
            </a:r>
            <a:r>
              <a:rPr lang="en-US" altLang="zh-CN" sz="1400" dirty="0" smtClean="0"/>
              <a:t>: a routine scheduled by top-half, to do the work that can be delayed. (kernel 2.4</a:t>
            </a:r>
            <a:r>
              <a:rPr lang="zh-CN" altLang="en-US" sz="1400" dirty="0" smtClean="0"/>
              <a:t>以后使用一个叫</a:t>
            </a:r>
            <a:r>
              <a:rPr lang="en-US" altLang="zh-CN" sz="1400" b="1" dirty="0" smtClean="0">
                <a:solidFill>
                  <a:srgbClr val="FF0000"/>
                </a:solidFill>
              </a:rPr>
              <a:t>tablets</a:t>
            </a:r>
            <a:r>
              <a:rPr lang="zh-CN" altLang="en-US" sz="1400" dirty="0" smtClean="0"/>
              <a:t>的方法实装的，需要查一下</a:t>
            </a:r>
            <a:r>
              <a:rPr lang="en-US" altLang="zh-CN" sz="1400" dirty="0" smtClean="0"/>
              <a:t>)</a:t>
            </a:r>
          </a:p>
          <a:p>
            <a:pPr marL="742950" lvl="1" indent="-285750">
              <a:buFont typeface="Arial" panose="020B0604020202020204" pitchFamily="34" charset="0"/>
              <a:buChar char="•"/>
            </a:pPr>
            <a:r>
              <a:rPr lang="zh-CN" altLang="en-US" sz="1400" dirty="0" smtClean="0"/>
              <a:t>解释一下就是，当</a:t>
            </a:r>
            <a:r>
              <a:rPr lang="en-US" altLang="zh-CN" sz="1400" dirty="0" smtClean="0"/>
              <a:t>interrupt</a:t>
            </a:r>
            <a:r>
              <a:rPr lang="zh-CN" altLang="en-US" sz="1400" dirty="0" smtClean="0"/>
              <a:t>发生时，</a:t>
            </a:r>
            <a:r>
              <a:rPr lang="en-US" altLang="zh-CN" sz="1400" dirty="0" smtClean="0"/>
              <a:t>top-half</a:t>
            </a:r>
            <a:r>
              <a:rPr lang="zh-CN" altLang="en-US" sz="1400" dirty="0" smtClean="0"/>
              <a:t>先响应这个</a:t>
            </a:r>
            <a:r>
              <a:rPr lang="en-US" altLang="zh-CN" sz="1400" dirty="0" smtClean="0"/>
              <a:t>interrupt</a:t>
            </a:r>
            <a:r>
              <a:rPr lang="zh-CN" altLang="en-US" sz="1400" dirty="0" smtClean="0"/>
              <a:t>，然后把一些可以推迟的处理交给</a:t>
            </a:r>
            <a:r>
              <a:rPr lang="en-US" altLang="zh-CN" sz="1400" dirty="0" smtClean="0"/>
              <a:t>bottom-half(</a:t>
            </a:r>
            <a:r>
              <a:rPr lang="zh-CN" altLang="en-US" sz="1400" dirty="0"/>
              <a:t>以便</a:t>
            </a:r>
            <a:r>
              <a:rPr lang="zh-CN" altLang="en-US" sz="1400" dirty="0" smtClean="0"/>
              <a:t>在一个</a:t>
            </a:r>
            <a:r>
              <a:rPr lang="en-US" altLang="zh-CN" sz="1400" dirty="0" smtClean="0"/>
              <a:t>safer time</a:t>
            </a:r>
            <a:r>
              <a:rPr lang="zh-CN" altLang="en-US" sz="1400" dirty="0" smtClean="0"/>
              <a:t>执行</a:t>
            </a:r>
            <a:r>
              <a:rPr lang="en-US" altLang="zh-CN" sz="1400" dirty="0" smtClean="0"/>
              <a:t>)</a:t>
            </a:r>
            <a:r>
              <a:rPr lang="zh-CN" altLang="en-US" sz="1400" dirty="0" smtClean="0"/>
              <a:t>，之后</a:t>
            </a:r>
            <a:r>
              <a:rPr lang="en-US" altLang="zh-CN" sz="1400" dirty="0" smtClean="0"/>
              <a:t>top-half</a:t>
            </a:r>
            <a:r>
              <a:rPr lang="zh-CN" altLang="en-US" sz="1400" dirty="0" smtClean="0"/>
              <a:t>会去等待响应其他</a:t>
            </a:r>
            <a:r>
              <a:rPr lang="en-US" altLang="zh-CN" sz="1400" dirty="0" smtClean="0"/>
              <a:t>interrupt</a:t>
            </a:r>
            <a:r>
              <a:rPr lang="zh-CN" altLang="en-US" sz="1400" dirty="0" smtClean="0"/>
              <a:t>；这样的设计可以是系统快速相应多个</a:t>
            </a:r>
            <a:r>
              <a:rPr lang="en-US" altLang="zh-CN" sz="1400" dirty="0" smtClean="0"/>
              <a:t>interrupt</a:t>
            </a:r>
          </a:p>
          <a:p>
            <a:pPr marL="285750" indent="-285750">
              <a:buFont typeface="Arial" panose="020B0604020202020204" pitchFamily="34" charset="0"/>
              <a:buChar char="•"/>
            </a:pPr>
            <a:r>
              <a:rPr lang="en-US" altLang="zh-CN" sz="1400" dirty="0" smtClean="0"/>
              <a:t>E.g., </a:t>
            </a:r>
            <a:r>
              <a:rPr lang="zh-CN" altLang="en-US" sz="1400" dirty="0" smtClean="0"/>
              <a:t>当一个</a:t>
            </a:r>
            <a:r>
              <a:rPr lang="en-US" altLang="zh-CN" sz="1400" dirty="0" smtClean="0"/>
              <a:t>network packet</a:t>
            </a:r>
            <a:r>
              <a:rPr lang="zh-CN" altLang="en-US" sz="1400" dirty="0" smtClean="0"/>
              <a:t>到达时，</a:t>
            </a:r>
            <a:r>
              <a:rPr lang="en-US" altLang="zh-CN" sz="1400" dirty="0" smtClean="0"/>
              <a:t>top-half</a:t>
            </a:r>
            <a:r>
              <a:rPr lang="zh-CN" altLang="en-US" sz="1400" dirty="0" smtClean="0"/>
              <a:t>把这个</a:t>
            </a:r>
            <a:r>
              <a:rPr lang="en-US" altLang="zh-CN" sz="1400" dirty="0" smtClean="0"/>
              <a:t>packet</a:t>
            </a:r>
            <a:r>
              <a:rPr lang="zh-CN" altLang="en-US" sz="1400" dirty="0" smtClean="0"/>
              <a:t>推给</a:t>
            </a:r>
            <a:r>
              <a:rPr lang="en-US" altLang="zh-CN" sz="1400" dirty="0" smtClean="0"/>
              <a:t>protocol layer</a:t>
            </a:r>
            <a:r>
              <a:rPr lang="zh-CN" altLang="en-US" sz="1400" dirty="0" smtClean="0"/>
              <a:t>，然后真正处理这个</a:t>
            </a:r>
            <a:r>
              <a:rPr lang="en-US" altLang="zh-CN" sz="1400" dirty="0" smtClean="0"/>
              <a:t>packet</a:t>
            </a:r>
            <a:r>
              <a:rPr lang="zh-CN" altLang="en-US" sz="1400" dirty="0" smtClean="0"/>
              <a:t>的是</a:t>
            </a:r>
            <a:r>
              <a:rPr lang="en-US" altLang="zh-CN" sz="1400" dirty="0" smtClean="0"/>
              <a:t>bottom-half</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0187404"/>
          </a:xfrm>
          <a:prstGeom prst="rect">
            <a:avLst/>
          </a:prstGeom>
          <a:noFill/>
        </p:spPr>
        <p:txBody>
          <a:bodyPr wrap="square" rtlCol="0">
            <a:spAutoFit/>
          </a:bodyPr>
          <a:lstStyle/>
          <a:p>
            <a:r>
              <a:rPr kumimoji="1" lang="en-US" altLang="ja-JP" sz="1600" b="1" dirty="0" smtClean="0">
                <a:solidFill>
                  <a:srgbClr val="FF0000"/>
                </a:solidFill>
              </a:rPr>
              <a:t>C/C++ compilation process</a:t>
            </a:r>
            <a:r>
              <a:rPr kumimoji="1" lang="en-US" altLang="ja-JP" sz="1600" dirty="0" smtClean="0"/>
              <a:t>:</a:t>
            </a:r>
          </a:p>
          <a:p>
            <a:r>
              <a:rPr lang="en-US" altLang="ja-JP" sz="1600" dirty="0">
                <a:hlinkClick r:id="rId3"/>
              </a:rPr>
              <a:t>https://</a:t>
            </a:r>
            <a:r>
              <a:rPr lang="en-US" altLang="ja-JP" sz="1600" dirty="0" smtClean="0">
                <a:hlinkClick r:id="rId3"/>
              </a:rPr>
              <a:t>www.toptal.com/c-plus-plus/c-plus-plus-understanding-compilation</a:t>
            </a:r>
            <a:r>
              <a:rPr lang="en-US" altLang="ja-JP" sz="1600" dirty="0" smtClean="0"/>
              <a:t> </a:t>
            </a:r>
            <a:r>
              <a:rPr lang="zh-CN" altLang="en-US" sz="1600" dirty="0"/>
              <a:t>是非常</a:t>
            </a:r>
            <a:r>
              <a:rPr lang="zh-CN" altLang="en-US" sz="1600" dirty="0" smtClean="0"/>
              <a:t>好的参考</a:t>
            </a:r>
            <a:endParaRPr kumimoji="1" lang="en-US" altLang="ja-JP" sz="1600" dirty="0" smtClean="0"/>
          </a:p>
          <a:p>
            <a:pPr marL="285750" indent="-285750">
              <a:buFont typeface="Arial" panose="020B0604020202020204" pitchFamily="34" charset="0"/>
              <a:buChar char="•"/>
            </a:pPr>
            <a:r>
              <a:rPr lang="zh-CN" altLang="en-US" sz="1600" dirty="0" smtClean="0"/>
              <a:t>大体来说有</a:t>
            </a:r>
            <a:r>
              <a:rPr lang="en-US" altLang="zh-CN" sz="1600" dirty="0" smtClean="0"/>
              <a:t>3</a:t>
            </a:r>
            <a:r>
              <a:rPr lang="zh-CN" altLang="en-US" sz="1600" dirty="0" smtClean="0"/>
              <a:t>个步骤</a:t>
            </a:r>
            <a:r>
              <a:rPr lang="en-US" altLang="zh-CN" sz="1600" dirty="0" smtClean="0"/>
              <a:t>: </a:t>
            </a:r>
            <a:r>
              <a:rPr lang="en-US" altLang="zh-CN" sz="1600" b="1" dirty="0" smtClean="0">
                <a:solidFill>
                  <a:srgbClr val="FF0000"/>
                </a:solidFill>
              </a:rPr>
              <a:t>preprocess</a:t>
            </a:r>
            <a:r>
              <a:rPr lang="en-US" altLang="zh-CN" sz="1600" dirty="0" smtClean="0">
                <a:solidFill>
                  <a:srgbClr val="FF0000"/>
                </a:solidFill>
              </a:rPr>
              <a:t> </a:t>
            </a:r>
            <a:r>
              <a:rPr lang="en-US" altLang="zh-CN" sz="1600" dirty="0" smtClean="0"/>
              <a:t>-&gt; </a:t>
            </a:r>
            <a:r>
              <a:rPr lang="en-US" altLang="zh-CN" sz="1600" b="1" dirty="0" smtClean="0">
                <a:solidFill>
                  <a:srgbClr val="FF0000"/>
                </a:solidFill>
              </a:rPr>
              <a:t>compile</a:t>
            </a:r>
            <a:r>
              <a:rPr lang="en-US" altLang="zh-CN" sz="1600" dirty="0" smtClean="0">
                <a:solidFill>
                  <a:srgbClr val="FF0000"/>
                </a:solidFill>
              </a:rPr>
              <a:t> </a:t>
            </a:r>
            <a:r>
              <a:rPr lang="en-US" altLang="zh-CN" sz="1600" dirty="0" smtClean="0"/>
              <a:t>-&gt; </a:t>
            </a:r>
            <a:r>
              <a:rPr lang="en-US" altLang="zh-CN" sz="1600" b="1" dirty="0" smtClean="0">
                <a:solidFill>
                  <a:srgbClr val="FF0000"/>
                </a:solidFill>
              </a:rPr>
              <a:t>Link</a:t>
            </a:r>
          </a:p>
          <a:p>
            <a:pPr marL="285750" indent="-285750">
              <a:buFont typeface="Arial" panose="020B0604020202020204" pitchFamily="34" charset="0"/>
              <a:buChar char="•"/>
            </a:pPr>
            <a:r>
              <a:rPr kumimoji="1" lang="en-US" altLang="ja-JP" sz="1600" dirty="0" smtClean="0"/>
              <a:t>Preprocess: run preprocessor on source code. </a:t>
            </a:r>
            <a:r>
              <a:rPr kumimoji="1" lang="zh-CN" altLang="en-US" sz="1600" dirty="0" smtClean="0"/>
              <a:t>具体点就是</a:t>
            </a:r>
            <a:endParaRPr kumimoji="1" lang="en-US" altLang="ja-JP" sz="1600" dirty="0" smtClean="0"/>
          </a:p>
          <a:p>
            <a:pPr marL="742950" lvl="1" indent="-285750">
              <a:buFont typeface="Arial" panose="020B0604020202020204" pitchFamily="34" charset="0"/>
              <a:buChar char="•"/>
            </a:pPr>
            <a:r>
              <a:rPr kumimoji="1" lang="en-US" altLang="ja-JP" sz="1600" dirty="0" smtClean="0"/>
              <a:t>Replace the </a:t>
            </a:r>
            <a:r>
              <a:rPr kumimoji="1" lang="en-US" altLang="ja-JP" sz="1600" i="1" dirty="0" smtClean="0"/>
              <a:t>#include “someHeader.hpp” </a:t>
            </a:r>
            <a:r>
              <a:rPr kumimoji="1" lang="en-US" altLang="ja-JP" sz="1600" dirty="0" smtClean="0"/>
              <a:t>lines (in .</a:t>
            </a:r>
            <a:r>
              <a:rPr kumimoji="1" lang="en-US" altLang="ja-JP" sz="1600" dirty="0" err="1" smtClean="0"/>
              <a:t>cpp</a:t>
            </a:r>
            <a:r>
              <a:rPr kumimoji="1" lang="en-US" altLang="ja-JP" sz="1600" dirty="0" smtClean="0"/>
              <a:t> files) with all code in the </a:t>
            </a:r>
            <a:r>
              <a:rPr kumimoji="1" lang="en-US" altLang="zh-CN" sz="1600" i="1" dirty="0" smtClean="0"/>
              <a:t>someHeader.hpp</a:t>
            </a:r>
            <a:r>
              <a:rPr kumimoji="1" lang="en-US" altLang="zh-CN" sz="1600" dirty="0" smtClean="0"/>
              <a:t> files. (</a:t>
            </a:r>
            <a:r>
              <a:rPr kumimoji="1" lang="zh-CN" altLang="en-US" sz="1600" dirty="0" smtClean="0"/>
              <a:t>如果有多个</a:t>
            </a:r>
            <a:r>
              <a:rPr kumimoji="1" lang="en-US" altLang="zh-CN" sz="1600" dirty="0" smtClean="0"/>
              <a:t>include</a:t>
            </a:r>
            <a:r>
              <a:rPr kumimoji="1" lang="zh-CN" altLang="en-US" sz="1600" dirty="0" smtClean="0"/>
              <a:t>同一个</a:t>
            </a:r>
            <a:r>
              <a:rPr lang="en-US" altLang="zh-CN" sz="1600" dirty="0" smtClean="0"/>
              <a:t>.</a:t>
            </a:r>
            <a:r>
              <a:rPr lang="en-US" altLang="zh-CN" sz="1600" dirty="0" err="1" smtClean="0"/>
              <a:t>hpp</a:t>
            </a:r>
            <a:r>
              <a:rPr lang="zh-CN" altLang="en-US" sz="1600" dirty="0" smtClean="0"/>
              <a:t>，则这个</a:t>
            </a:r>
            <a:r>
              <a:rPr lang="en-US" altLang="zh-CN" sz="1600" dirty="0" smtClean="0"/>
              <a:t>.</a:t>
            </a:r>
            <a:r>
              <a:rPr lang="en-US" altLang="zh-CN" sz="1600" dirty="0" err="1" smtClean="0"/>
              <a:t>hpp</a:t>
            </a:r>
            <a:r>
              <a:rPr lang="zh-CN" altLang="en-US" sz="1600" dirty="0" smtClean="0"/>
              <a:t>会被</a:t>
            </a:r>
            <a:r>
              <a:rPr lang="en-US" altLang="zh-CN" sz="1600" dirty="0" smtClean="0"/>
              <a:t>replace</a:t>
            </a:r>
            <a:r>
              <a:rPr lang="zh-CN" altLang="en-US" sz="1600" dirty="0" smtClean="0"/>
              <a:t>好几次，造成</a:t>
            </a:r>
            <a:r>
              <a:rPr lang="en-US" altLang="zh-CN" sz="1600" dirty="0" smtClean="0"/>
              <a:t>error</a:t>
            </a:r>
            <a:r>
              <a:rPr kumimoji="1" lang="en-US" altLang="zh-CN" sz="1600" dirty="0" smtClean="0"/>
              <a:t>) </a:t>
            </a:r>
            <a:r>
              <a:rPr kumimoji="1" lang="zh-CN" altLang="en-US" sz="1600" dirty="0" smtClean="0"/>
              <a:t>之后只有</a:t>
            </a:r>
            <a:r>
              <a:rPr kumimoji="1" lang="en-US" altLang="zh-CN" sz="1600" dirty="0" smtClean="0"/>
              <a:t>source code</a:t>
            </a:r>
            <a:r>
              <a:rPr kumimoji="1" lang="zh-CN" altLang="en-US" sz="1600" dirty="0" smtClean="0"/>
              <a:t>被传递给</a:t>
            </a:r>
            <a:r>
              <a:rPr kumimoji="1" lang="en-US" altLang="zh-CN" sz="1600" dirty="0" smtClean="0"/>
              <a:t>compiler</a:t>
            </a:r>
          </a:p>
          <a:p>
            <a:pPr marL="742950" lvl="1" indent="-285750">
              <a:buFont typeface="Arial" panose="020B0604020202020204" pitchFamily="34" charset="0"/>
              <a:buChar char="•"/>
            </a:pPr>
            <a:r>
              <a:rPr lang="en-US" altLang="ja-JP" sz="1600" dirty="0" smtClean="0"/>
              <a:t>Macro replacement (replace</a:t>
            </a:r>
            <a:r>
              <a:rPr lang="zh-CN" altLang="en-US" sz="1600" dirty="0"/>
              <a:t>那些</a:t>
            </a:r>
            <a:r>
              <a:rPr lang="en-US" altLang="ja-JP" sz="1600" dirty="0" smtClean="0"/>
              <a:t>#define)</a:t>
            </a:r>
            <a:r>
              <a:rPr lang="zh-CN" altLang="en-US" sz="1600" dirty="0" smtClean="0"/>
              <a:t>也发生在这一步</a:t>
            </a:r>
            <a:endParaRPr lang="en-US" altLang="zh-CN" sz="1600" dirty="0" smtClean="0"/>
          </a:p>
          <a:p>
            <a:pPr marL="742950" lvl="1" indent="-285750">
              <a:buFont typeface="Arial" panose="020B0604020202020204" pitchFamily="34" charset="0"/>
              <a:buChar char="•"/>
            </a:pPr>
            <a:r>
              <a:rPr lang="en-US" altLang="ja-JP" sz="1600" dirty="0" smtClean="0"/>
              <a:t>“</a:t>
            </a:r>
            <a:r>
              <a:rPr lang="en-US" altLang="ja-JP" sz="1600" dirty="0" smtClean="0">
                <a:latin typeface="+mj-lt"/>
              </a:rPr>
              <a:t>g</a:t>
            </a:r>
            <a:r>
              <a:rPr lang="en-US" altLang="zh-CN" sz="1600" dirty="0" smtClean="0">
                <a:latin typeface="+mj-lt"/>
              </a:rPr>
              <a:t>++ -E some.cpp –o </a:t>
            </a:r>
            <a:r>
              <a:rPr lang="en-US" altLang="zh-CN" sz="1600" dirty="0" err="1" smtClean="0">
                <a:latin typeface="+mj-lt"/>
              </a:rPr>
              <a:t>some.ii</a:t>
            </a:r>
            <a:r>
              <a:rPr lang="en-US" altLang="ja-JP" sz="1600" dirty="0" smtClean="0"/>
              <a:t>” to create the preprocessed file; </a:t>
            </a:r>
            <a:r>
              <a:rPr lang="zh-CN" altLang="en-US" sz="1600" dirty="0" smtClean="0"/>
              <a:t>生成的</a:t>
            </a:r>
            <a:r>
              <a:rPr lang="en-US" altLang="zh-CN" sz="1600" dirty="0" smtClean="0"/>
              <a:t>.ii file</a:t>
            </a:r>
            <a:r>
              <a:rPr lang="zh-CN" altLang="en-US" sz="1600" dirty="0" smtClean="0"/>
              <a:t>是</a:t>
            </a:r>
            <a:r>
              <a:rPr lang="en-US" altLang="zh-CN" sz="1600" dirty="0" smtClean="0"/>
              <a:t>human readable, </a:t>
            </a:r>
            <a:r>
              <a:rPr lang="zh-CN" altLang="en-US" sz="1600" dirty="0" smtClean="0"/>
              <a:t>如果</a:t>
            </a:r>
            <a:r>
              <a:rPr lang="en-US" altLang="zh-CN" sz="1600" dirty="0" smtClean="0"/>
              <a:t>some.cpp</a:t>
            </a:r>
            <a:r>
              <a:rPr lang="zh-CN" altLang="en-US" sz="1600" dirty="0" smtClean="0"/>
              <a:t>中</a:t>
            </a:r>
            <a:r>
              <a:rPr lang="en-US" altLang="zh-CN" sz="1600" dirty="0" smtClean="0"/>
              <a:t>include</a:t>
            </a:r>
            <a:r>
              <a:rPr lang="zh-CN" altLang="en-US" sz="1600" dirty="0" smtClean="0"/>
              <a:t>很多</a:t>
            </a:r>
            <a:r>
              <a:rPr lang="en-US" altLang="zh-CN" sz="1600" dirty="0" smtClean="0"/>
              <a:t>header</a:t>
            </a:r>
            <a:r>
              <a:rPr lang="zh-CN" altLang="en-US" sz="1600" dirty="0" smtClean="0"/>
              <a:t>的话，</a:t>
            </a:r>
            <a:r>
              <a:rPr lang="en-US" altLang="zh-CN" sz="1600" dirty="0" err="1" smtClean="0"/>
              <a:t>some.ii</a:t>
            </a:r>
            <a:r>
              <a:rPr lang="zh-CN" altLang="en-US" sz="1600" dirty="0" smtClean="0"/>
              <a:t>文件会很大，因为</a:t>
            </a:r>
            <a:r>
              <a:rPr lang="en-US" altLang="zh-CN" sz="1600" dirty="0" smtClean="0"/>
              <a:t>preprocessor</a:t>
            </a:r>
            <a:r>
              <a:rPr lang="zh-CN" altLang="en-US" sz="1600" dirty="0" smtClean="0"/>
              <a:t>把</a:t>
            </a:r>
            <a:r>
              <a:rPr lang="en-US" altLang="zh-CN" sz="1600" dirty="0" smtClean="0"/>
              <a:t>header</a:t>
            </a:r>
            <a:r>
              <a:rPr lang="zh-CN" altLang="en-US" sz="1600" dirty="0" smtClean="0"/>
              <a:t>都</a:t>
            </a:r>
            <a:r>
              <a:rPr lang="en-US" altLang="zh-CN" sz="1600" dirty="0" smtClean="0"/>
              <a:t>replace</a:t>
            </a:r>
            <a:r>
              <a:rPr lang="zh-CN" altLang="en-US" sz="1600" dirty="0" smtClean="0"/>
              <a:t>掉了</a:t>
            </a:r>
            <a:endParaRPr lang="en-US" altLang="zh-CN" sz="1600" dirty="0" smtClean="0"/>
          </a:p>
          <a:p>
            <a:pPr marL="285750" indent="-285750">
              <a:buFont typeface="Arial" panose="020B0604020202020204" pitchFamily="34" charset="0"/>
              <a:buChar char="•"/>
            </a:pPr>
            <a:r>
              <a:rPr lang="en-US" altLang="zh-CN" sz="1600" dirty="0" smtClean="0"/>
              <a:t>Compile: </a:t>
            </a:r>
            <a:r>
              <a:rPr lang="zh-CN" altLang="en-US" sz="1600" dirty="0" smtClean="0"/>
              <a:t>最复杂，可以细分为两步</a:t>
            </a:r>
            <a:r>
              <a:rPr lang="en-US" altLang="zh-CN" sz="1600" dirty="0" smtClean="0"/>
              <a:t>: </a:t>
            </a:r>
          </a:p>
          <a:p>
            <a:pPr marL="742950" lvl="1" indent="-285750">
              <a:buFont typeface="Arial" panose="020B0604020202020204" pitchFamily="34" charset="0"/>
              <a:buChar char="•"/>
            </a:pPr>
            <a:r>
              <a:rPr lang="en-US" altLang="zh-CN" sz="1600" dirty="0" smtClean="0"/>
              <a:t>(compile step)</a:t>
            </a:r>
            <a:r>
              <a:rPr lang="zh-CN" altLang="en-US" sz="1600" dirty="0" smtClean="0"/>
              <a:t>先把</a:t>
            </a:r>
            <a:r>
              <a:rPr lang="en-US" altLang="zh-CN" sz="1600" dirty="0" smtClean="0"/>
              <a:t>preprocessor</a:t>
            </a:r>
            <a:r>
              <a:rPr lang="zh-CN" altLang="en-US" sz="1600" dirty="0" smtClean="0"/>
              <a:t>的</a:t>
            </a:r>
            <a:r>
              <a:rPr lang="en-US" altLang="zh-CN" sz="1600" dirty="0" smtClean="0"/>
              <a:t>output compile</a:t>
            </a:r>
            <a:r>
              <a:rPr lang="zh-CN" altLang="en-US" sz="1600" dirty="0" smtClean="0"/>
              <a:t>成为</a:t>
            </a:r>
            <a:r>
              <a:rPr lang="en-US" altLang="zh-CN" sz="1600" b="1" dirty="0" smtClean="0"/>
              <a:t>assembly code </a:t>
            </a:r>
            <a:r>
              <a:rPr lang="en-US" altLang="zh-CN" sz="1600" dirty="0" smtClean="0"/>
              <a:t>(.s)</a:t>
            </a:r>
          </a:p>
          <a:p>
            <a:pPr marL="1200150" lvl="2" indent="-285750">
              <a:buFont typeface="Arial" panose="020B0604020202020204" pitchFamily="34" charset="0"/>
              <a:buChar char="•"/>
            </a:pPr>
            <a:r>
              <a:rPr lang="en-US" altLang="zh-CN" sz="1600" dirty="0" smtClean="0"/>
              <a:t>“g++ -S some.cpp” to generate assembly code; </a:t>
            </a:r>
            <a:r>
              <a:rPr lang="zh-CN" altLang="en-US" sz="1600" dirty="0" smtClean="0"/>
              <a:t>生成</a:t>
            </a:r>
            <a:r>
              <a:rPr lang="en-US" altLang="zh-CN" sz="1600" dirty="0" smtClean="0"/>
              <a:t>.s</a:t>
            </a:r>
            <a:r>
              <a:rPr lang="zh-CN" altLang="en-US" sz="1600" dirty="0" smtClean="0"/>
              <a:t>是</a:t>
            </a:r>
            <a:r>
              <a:rPr lang="en-US" altLang="zh-CN" sz="1600" dirty="0" smtClean="0"/>
              <a:t>human readable</a:t>
            </a:r>
            <a:r>
              <a:rPr lang="zh-CN" altLang="en-US" sz="1600" dirty="0" smtClean="0"/>
              <a:t>的</a:t>
            </a:r>
            <a:endParaRPr lang="en-US" altLang="zh-CN" sz="1600" dirty="0" smtClean="0"/>
          </a:p>
          <a:p>
            <a:pPr marL="742950" lvl="1" indent="-285750">
              <a:buFont typeface="Arial" panose="020B0604020202020204" pitchFamily="34" charset="0"/>
              <a:buChar char="•"/>
            </a:pPr>
            <a:r>
              <a:rPr lang="en-US" altLang="zh-CN" sz="1600" dirty="0" smtClean="0"/>
              <a:t>(assemble step)</a:t>
            </a:r>
            <a:r>
              <a:rPr lang="zh-CN" altLang="en-US" sz="1600" dirty="0" smtClean="0"/>
              <a:t>然后把</a:t>
            </a:r>
            <a:r>
              <a:rPr lang="en-US" altLang="zh-CN" sz="1600" dirty="0" smtClean="0"/>
              <a:t>assembly code assemble </a:t>
            </a:r>
            <a:r>
              <a:rPr lang="zh-CN" altLang="en-US" sz="1600" dirty="0" smtClean="0"/>
              <a:t>成为</a:t>
            </a:r>
            <a:r>
              <a:rPr lang="en-US" altLang="zh-CN" sz="1600" b="1" dirty="0" smtClean="0">
                <a:solidFill>
                  <a:srgbClr val="FF0000"/>
                </a:solidFill>
              </a:rPr>
              <a:t>object file</a:t>
            </a:r>
            <a:r>
              <a:rPr lang="en-US" altLang="zh-CN" sz="1600" dirty="0" smtClean="0">
                <a:solidFill>
                  <a:srgbClr val="FF0000"/>
                </a:solidFill>
              </a:rPr>
              <a:t> (.o file)</a:t>
            </a:r>
          </a:p>
          <a:p>
            <a:pPr marL="1200150" lvl="2" indent="-285750">
              <a:buFont typeface="Arial" panose="020B0604020202020204" pitchFamily="34" charset="0"/>
              <a:buChar char="•"/>
            </a:pPr>
            <a:r>
              <a:rPr lang="zh-CN" altLang="en-US" sz="1600" dirty="0" smtClean="0"/>
              <a:t>注意，</a:t>
            </a:r>
            <a:r>
              <a:rPr lang="en-US" altLang="zh-CN" sz="1600" dirty="0" smtClean="0"/>
              <a:t>assembler</a:t>
            </a:r>
            <a:r>
              <a:rPr lang="zh-CN" altLang="en-US" sz="1600" dirty="0" smtClean="0"/>
              <a:t>有</a:t>
            </a:r>
            <a:r>
              <a:rPr lang="en-US" altLang="zh-CN" sz="1600" dirty="0" smtClean="0"/>
              <a:t>map</a:t>
            </a:r>
            <a:r>
              <a:rPr lang="zh-CN" altLang="en-US" sz="1600" dirty="0" smtClean="0"/>
              <a:t>来把</a:t>
            </a:r>
            <a:r>
              <a:rPr lang="en-US" altLang="zh-CN" sz="1600" dirty="0" smtClean="0"/>
              <a:t>assembly code</a:t>
            </a:r>
            <a:r>
              <a:rPr lang="zh-CN" altLang="en-US" sz="1600" dirty="0" smtClean="0"/>
              <a:t>转化成为</a:t>
            </a:r>
            <a:r>
              <a:rPr lang="en-US" altLang="zh-CN" sz="1600" dirty="0" smtClean="0"/>
              <a:t>0-1</a:t>
            </a:r>
            <a:r>
              <a:rPr lang="zh-CN" altLang="en-US" sz="1600" dirty="0" smtClean="0"/>
              <a:t>的</a:t>
            </a:r>
            <a:r>
              <a:rPr lang="en-US" altLang="zh-CN" sz="1600" dirty="0" smtClean="0"/>
              <a:t>machine code</a:t>
            </a:r>
          </a:p>
          <a:p>
            <a:pPr marL="1200150" lvl="2" indent="-285750">
              <a:buFont typeface="Arial" panose="020B0604020202020204" pitchFamily="34" charset="0"/>
              <a:buChar char="•"/>
            </a:pPr>
            <a:r>
              <a:rPr lang="en-US" altLang="zh-CN" sz="1600" dirty="0" smtClean="0"/>
              <a:t>“g++ -c some.cpp” to generate object file</a:t>
            </a:r>
          </a:p>
          <a:p>
            <a:pPr marL="1200150" lvl="2" indent="-285750">
              <a:buFont typeface="Arial" panose="020B0604020202020204" pitchFamily="34" charset="0"/>
              <a:buChar char="•"/>
            </a:pPr>
            <a:r>
              <a:rPr lang="zh-CN" altLang="en-US" sz="1600" dirty="0"/>
              <a:t>生成的</a:t>
            </a:r>
            <a:r>
              <a:rPr lang="en-US" altLang="zh-CN" sz="1600" dirty="0"/>
              <a:t>.o (</a:t>
            </a:r>
            <a:r>
              <a:rPr lang="en-US" altLang="zh-CN" sz="1600" b="1" dirty="0">
                <a:solidFill>
                  <a:srgbClr val="FF0000"/>
                </a:solidFill>
              </a:rPr>
              <a:t>object file</a:t>
            </a:r>
            <a:r>
              <a:rPr lang="en-US" altLang="zh-CN" sz="1600" dirty="0"/>
              <a:t>)</a:t>
            </a:r>
            <a:r>
              <a:rPr lang="zh-CN" altLang="en-US" sz="1600" dirty="0"/>
              <a:t>是二进制</a:t>
            </a:r>
            <a:r>
              <a:rPr lang="en-US" altLang="zh-CN" sz="1600" dirty="0"/>
              <a:t>file</a:t>
            </a:r>
            <a:r>
              <a:rPr lang="zh-CN" altLang="en-US" sz="1600" dirty="0"/>
              <a:t>，这个</a:t>
            </a:r>
            <a:r>
              <a:rPr lang="en-US" altLang="zh-CN" sz="1600" dirty="0"/>
              <a:t>file</a:t>
            </a:r>
            <a:r>
              <a:rPr lang="zh-CN" altLang="en-US" sz="1600" dirty="0"/>
              <a:t>中有</a:t>
            </a:r>
            <a:r>
              <a:rPr lang="en-US" altLang="zh-CN" sz="1600" dirty="0"/>
              <a:t>.text, .data, .</a:t>
            </a:r>
            <a:r>
              <a:rPr lang="en-US" altLang="zh-CN" sz="1600" dirty="0" err="1"/>
              <a:t>bss</a:t>
            </a:r>
            <a:r>
              <a:rPr lang="zh-CN" altLang="en-US" sz="1600" dirty="0"/>
              <a:t>等</a:t>
            </a:r>
            <a:r>
              <a:rPr lang="en-US" altLang="zh-CN" sz="1600" dirty="0"/>
              <a:t>sections</a:t>
            </a:r>
            <a:r>
              <a:rPr lang="zh-CN" altLang="en-US" sz="1600" dirty="0" smtClean="0"/>
              <a:t>，</a:t>
            </a:r>
            <a:endParaRPr lang="en-US" altLang="zh-CN" sz="1600" dirty="0" smtClean="0"/>
          </a:p>
          <a:p>
            <a:pPr marL="1657350" lvl="3" indent="-285750">
              <a:buFont typeface="Arial" panose="020B0604020202020204" pitchFamily="34" charset="0"/>
              <a:buChar char="•"/>
            </a:pPr>
            <a:r>
              <a:rPr lang="zh-CN" altLang="en-US" sz="1600" dirty="0" smtClean="0"/>
              <a:t>用</a:t>
            </a:r>
            <a:r>
              <a:rPr lang="en-US" altLang="zh-CN" sz="1600" dirty="0"/>
              <a:t>”nm </a:t>
            </a:r>
            <a:r>
              <a:rPr lang="en-US" altLang="zh-CN" sz="1600" dirty="0" err="1"/>
              <a:t>some.o</a:t>
            </a:r>
            <a:r>
              <a:rPr lang="en-US" altLang="zh-CN" sz="1600" dirty="0"/>
              <a:t>”</a:t>
            </a:r>
            <a:r>
              <a:rPr lang="zh-CN" altLang="en-US" sz="1600" dirty="0"/>
              <a:t>和</a:t>
            </a:r>
            <a:r>
              <a:rPr lang="en-US" altLang="zh-CN" sz="1600" dirty="0"/>
              <a:t>”nm –C </a:t>
            </a:r>
            <a:r>
              <a:rPr lang="en-US" altLang="zh-CN" sz="1600" dirty="0" err="1"/>
              <a:t>some.o</a:t>
            </a:r>
            <a:r>
              <a:rPr lang="en-US" altLang="zh-CN" sz="1600" dirty="0"/>
              <a:t>”</a:t>
            </a:r>
            <a:r>
              <a:rPr lang="zh-CN" altLang="en-US" sz="1600" dirty="0"/>
              <a:t>来看里面的</a:t>
            </a:r>
            <a:r>
              <a:rPr lang="en-US" altLang="zh-CN" sz="1600" dirty="0"/>
              <a:t>function symbols, </a:t>
            </a:r>
            <a:endParaRPr lang="en-US" altLang="zh-CN" sz="1600" dirty="0" smtClean="0"/>
          </a:p>
          <a:p>
            <a:pPr marL="1657350" lvl="3" indent="-285750">
              <a:buFont typeface="Arial" panose="020B0604020202020204" pitchFamily="34" charset="0"/>
              <a:buChar char="•"/>
            </a:pPr>
            <a:r>
              <a:rPr lang="zh-CN" altLang="en-US" sz="1600" dirty="0" smtClean="0"/>
              <a:t>用</a:t>
            </a:r>
            <a:r>
              <a:rPr lang="en-US" altLang="zh-CN" sz="1600" dirty="0"/>
              <a:t>”</a:t>
            </a:r>
            <a:r>
              <a:rPr lang="en-US" altLang="zh-CN" sz="1600" dirty="0" err="1"/>
              <a:t>objdump</a:t>
            </a:r>
            <a:r>
              <a:rPr lang="en-US" altLang="zh-CN" sz="1600" dirty="0"/>
              <a:t> –t </a:t>
            </a:r>
            <a:r>
              <a:rPr lang="en-US" altLang="zh-CN" sz="1600" dirty="0" err="1"/>
              <a:t>some.o</a:t>
            </a:r>
            <a:r>
              <a:rPr lang="en-US" altLang="zh-CN" sz="1600" dirty="0"/>
              <a:t>”</a:t>
            </a:r>
            <a:r>
              <a:rPr lang="zh-CN" altLang="en-US" sz="1600" dirty="0"/>
              <a:t>来看这些</a:t>
            </a:r>
            <a:r>
              <a:rPr lang="en-US" altLang="zh-CN" sz="1600" dirty="0"/>
              <a:t>section</a:t>
            </a:r>
            <a:r>
              <a:rPr lang="zh-CN" altLang="en-US" sz="1600" dirty="0"/>
              <a:t>信息</a:t>
            </a:r>
            <a:r>
              <a:rPr lang="zh-CN" altLang="en-US" sz="1600" dirty="0" smtClean="0"/>
              <a:t>，</a:t>
            </a:r>
            <a:endParaRPr lang="en-US" altLang="zh-CN" sz="1600" dirty="0" smtClean="0"/>
          </a:p>
          <a:p>
            <a:pPr marL="1657350" lvl="3" indent="-285750">
              <a:buFont typeface="Arial" panose="020B0604020202020204" pitchFamily="34" charset="0"/>
              <a:buChar char="•"/>
            </a:pPr>
            <a:r>
              <a:rPr lang="zh-CN" altLang="en-US" sz="1600" dirty="0" smtClean="0"/>
              <a:t>用</a:t>
            </a:r>
            <a:r>
              <a:rPr lang="en-US" altLang="zh-CN" sz="1600" dirty="0"/>
              <a:t>”</a:t>
            </a:r>
            <a:r>
              <a:rPr lang="en-US" altLang="zh-CN" sz="1600" dirty="0" err="1"/>
              <a:t>objdump</a:t>
            </a:r>
            <a:r>
              <a:rPr lang="en-US" altLang="zh-CN" sz="1600" dirty="0"/>
              <a:t> –d </a:t>
            </a:r>
            <a:r>
              <a:rPr lang="en-US" altLang="zh-CN" sz="1600" dirty="0" err="1"/>
              <a:t>some.o</a:t>
            </a:r>
            <a:r>
              <a:rPr lang="en-US" altLang="zh-CN" sz="1600" dirty="0"/>
              <a:t>”</a:t>
            </a:r>
            <a:r>
              <a:rPr lang="zh-CN" altLang="en-US" sz="1600" dirty="0"/>
              <a:t>可以看</a:t>
            </a:r>
            <a:r>
              <a:rPr lang="en-US" altLang="zh-CN" sz="1600" dirty="0"/>
              <a:t>assembly </a:t>
            </a:r>
            <a:r>
              <a:rPr lang="en-US" altLang="zh-CN" sz="1600" dirty="0" smtClean="0"/>
              <a:t>code</a:t>
            </a:r>
          </a:p>
          <a:p>
            <a:pPr marL="742950" lvl="1" indent="-285750">
              <a:buFont typeface="Arial" panose="020B0604020202020204" pitchFamily="34" charset="0"/>
              <a:buChar char="•"/>
            </a:pPr>
            <a:r>
              <a:rPr lang="zh-CN" altLang="en-US" sz="1600" dirty="0" smtClean="0"/>
              <a:t>把</a:t>
            </a:r>
            <a:r>
              <a:rPr lang="en-US" altLang="zh-CN" sz="1600" dirty="0" smtClean="0"/>
              <a:t>preprocessor</a:t>
            </a:r>
            <a:r>
              <a:rPr lang="zh-CN" altLang="en-US" sz="1600" dirty="0" smtClean="0"/>
              <a:t>的</a:t>
            </a:r>
            <a:r>
              <a:rPr lang="en-US" altLang="zh-CN" sz="1600" dirty="0" smtClean="0"/>
              <a:t>output</a:t>
            </a:r>
            <a:r>
              <a:rPr lang="zh-CN" altLang="en-US" sz="1600" dirty="0" smtClean="0"/>
              <a:t>编译成</a:t>
            </a:r>
            <a:r>
              <a:rPr lang="en-US" altLang="zh-CN" sz="1600" dirty="0" smtClean="0"/>
              <a:t>.o file</a:t>
            </a:r>
            <a:r>
              <a:rPr lang="zh-CN" altLang="en-US" sz="1600" dirty="0" smtClean="0"/>
              <a:t>中很重要的一步是将</a:t>
            </a:r>
            <a:r>
              <a:rPr lang="en-US" altLang="zh-CN" sz="1600" dirty="0" smtClean="0"/>
              <a:t>functions</a:t>
            </a:r>
            <a:r>
              <a:rPr lang="zh-CN" altLang="en-US" sz="1600" dirty="0" smtClean="0"/>
              <a:t>转换成</a:t>
            </a:r>
            <a:r>
              <a:rPr lang="en-US" altLang="zh-CN" sz="1600" dirty="0" smtClean="0"/>
              <a:t>symbols; </a:t>
            </a:r>
            <a:r>
              <a:rPr lang="zh-CN" altLang="en-US" sz="1600" dirty="0" smtClean="0"/>
              <a:t>这一部</a:t>
            </a:r>
            <a:r>
              <a:rPr lang="en-US" altLang="zh-CN" sz="1600" dirty="0" smtClean="0"/>
              <a:t>C</a:t>
            </a:r>
            <a:r>
              <a:rPr lang="zh-CN" altLang="en-US" sz="1600" dirty="0" smtClean="0"/>
              <a:t>和</a:t>
            </a:r>
            <a:r>
              <a:rPr lang="en-US" altLang="zh-CN" sz="1600" dirty="0" smtClean="0"/>
              <a:t>C++</a:t>
            </a:r>
            <a:r>
              <a:rPr lang="zh-CN" altLang="en-US" sz="1600" dirty="0" smtClean="0"/>
              <a:t>有不同</a:t>
            </a:r>
            <a:endParaRPr lang="en-US" altLang="zh-CN" sz="1600" dirty="0" smtClean="0"/>
          </a:p>
          <a:p>
            <a:pPr marL="1200150" lvl="2" indent="-285750">
              <a:buFont typeface="Arial" panose="020B0604020202020204" pitchFamily="34" charset="0"/>
              <a:buChar char="•"/>
            </a:pPr>
            <a:r>
              <a:rPr lang="en-US" altLang="zh-CN" sz="1600" dirty="0" smtClean="0"/>
              <a:t>C: </a:t>
            </a:r>
            <a:r>
              <a:rPr lang="zh-CN" altLang="en-US" sz="1600" dirty="0" smtClean="0"/>
              <a:t>不支持</a:t>
            </a:r>
            <a:r>
              <a:rPr lang="en-US" altLang="zh-CN" sz="1600" dirty="0" smtClean="0"/>
              <a:t>function overload</a:t>
            </a:r>
            <a:r>
              <a:rPr lang="zh-CN" altLang="en-US" sz="1600" dirty="0" smtClean="0"/>
              <a:t>，所以</a:t>
            </a:r>
            <a:r>
              <a:rPr lang="en-US" altLang="zh-CN" sz="1600" dirty="0" smtClean="0"/>
              <a:t>function</a:t>
            </a:r>
            <a:r>
              <a:rPr lang="zh-CN" altLang="en-US" sz="1600" dirty="0" smtClean="0"/>
              <a:t>那么直接被转化成</a:t>
            </a:r>
            <a:r>
              <a:rPr lang="en-US" altLang="zh-CN" sz="1600" dirty="0" err="1" smtClean="0"/>
              <a:t>symbole</a:t>
            </a:r>
            <a:r>
              <a:rPr lang="en-US" altLang="zh-CN" sz="1600" dirty="0" smtClean="0"/>
              <a:t> (e.g., </a:t>
            </a:r>
            <a:r>
              <a:rPr lang="en-US" altLang="zh-CN" sz="1600" dirty="0" err="1" smtClean="0"/>
              <a:t>int</a:t>
            </a:r>
            <a:r>
              <a:rPr lang="en-US" altLang="zh-CN" sz="1600" dirty="0" smtClean="0"/>
              <a:t> </a:t>
            </a:r>
            <a:r>
              <a:rPr lang="en-US" altLang="zh-CN" sz="1600" dirty="0" err="1" smtClean="0"/>
              <a:t>printSum</a:t>
            </a:r>
            <a:r>
              <a:rPr lang="en-US" altLang="zh-CN" sz="1600" dirty="0" smtClean="0"/>
              <a:t>(</a:t>
            </a:r>
            <a:r>
              <a:rPr lang="en-US" altLang="zh-CN" sz="1600" dirty="0" err="1" smtClean="0"/>
              <a:t>int</a:t>
            </a:r>
            <a:r>
              <a:rPr lang="en-US" altLang="zh-CN" sz="1600" dirty="0"/>
              <a:t> i</a:t>
            </a:r>
            <a:r>
              <a:rPr lang="en-US" altLang="zh-CN" sz="1600" dirty="0" smtClean="0"/>
              <a:t>, </a:t>
            </a:r>
            <a:r>
              <a:rPr lang="en-US" altLang="zh-CN" sz="1600" dirty="0" err="1" smtClean="0"/>
              <a:t>int</a:t>
            </a:r>
            <a:r>
              <a:rPr lang="en-US" altLang="zh-CN" sz="1600" dirty="0" smtClean="0"/>
              <a:t> j)</a:t>
            </a:r>
            <a:r>
              <a:rPr lang="zh-CN" altLang="en-US" sz="1600" dirty="0" smtClean="0"/>
              <a:t>被转化成</a:t>
            </a:r>
            <a:r>
              <a:rPr lang="en-US" altLang="zh-CN" sz="1600" dirty="0" err="1" smtClean="0"/>
              <a:t>printSum</a:t>
            </a:r>
            <a:r>
              <a:rPr lang="en-US" altLang="zh-CN" sz="1600" dirty="0" smtClean="0"/>
              <a:t>)</a:t>
            </a:r>
          </a:p>
          <a:p>
            <a:pPr marL="1200150" lvl="2" indent="-285750">
              <a:buFont typeface="Arial" panose="020B0604020202020204" pitchFamily="34" charset="0"/>
              <a:buChar char="•"/>
            </a:pPr>
            <a:r>
              <a:rPr lang="en-US" altLang="zh-CN" sz="1600" dirty="0" smtClean="0"/>
              <a:t>C++: </a:t>
            </a:r>
            <a:r>
              <a:rPr lang="zh-CN" altLang="en-US" sz="1600" dirty="0" smtClean="0"/>
              <a:t>支持</a:t>
            </a:r>
            <a:r>
              <a:rPr lang="en-US" altLang="zh-CN" sz="1600" dirty="0" smtClean="0"/>
              <a:t>function overload</a:t>
            </a:r>
            <a:r>
              <a:rPr lang="zh-CN" altLang="en-US" sz="1600" dirty="0" smtClean="0"/>
              <a:t>，并且能</a:t>
            </a:r>
            <a:r>
              <a:rPr lang="en-US" altLang="zh-CN" sz="1600" dirty="0" smtClean="0"/>
              <a:t>call C</a:t>
            </a:r>
            <a:r>
              <a:rPr lang="zh-CN" altLang="en-US" sz="1600" dirty="0" smtClean="0"/>
              <a:t>的</a:t>
            </a:r>
            <a:r>
              <a:rPr lang="en-US" altLang="zh-CN" sz="1600" dirty="0" smtClean="0"/>
              <a:t>function, </a:t>
            </a:r>
            <a:r>
              <a:rPr lang="zh-CN" altLang="en-US" sz="1600" dirty="0" smtClean="0"/>
              <a:t>但需要用</a:t>
            </a:r>
            <a:r>
              <a:rPr lang="en-US" altLang="zh-CN" sz="1600" dirty="0" smtClean="0"/>
              <a:t>”extern “C”” (</a:t>
            </a:r>
            <a:r>
              <a:rPr lang="zh-CN" altLang="en-US" sz="1600" dirty="0" smtClean="0"/>
              <a:t>例子见左</a:t>
            </a:r>
            <a:r>
              <a:rPr lang="en-US" altLang="zh-CN" sz="1600" dirty="0" smtClean="0"/>
              <a:t>) </a:t>
            </a:r>
          </a:p>
          <a:p>
            <a:pPr marL="285750" indent="-285750">
              <a:buFont typeface="Arial" panose="020B0604020202020204" pitchFamily="34" charset="0"/>
              <a:buChar char="•"/>
            </a:pPr>
            <a:r>
              <a:rPr kumimoji="1" lang="en-US" altLang="zh-CN" sz="1600" dirty="0" smtClean="0"/>
              <a:t>Link: </a:t>
            </a:r>
            <a:r>
              <a:rPr kumimoji="1" lang="zh-CN" altLang="en-US" sz="1600" dirty="0" smtClean="0"/>
              <a:t>这一步并非只有</a:t>
            </a:r>
            <a:r>
              <a:rPr kumimoji="1" lang="en-US" altLang="zh-CN" sz="1600" dirty="0" smtClean="0"/>
              <a:t>C/C++</a:t>
            </a:r>
            <a:r>
              <a:rPr kumimoji="1" lang="zh-CN" altLang="en-US" sz="1600" dirty="0" smtClean="0"/>
              <a:t>有，需要编译的语言都有这一步，很多语言在</a:t>
            </a:r>
            <a:r>
              <a:rPr kumimoji="1" lang="en-US" altLang="zh-CN" sz="1600" dirty="0" smtClean="0"/>
              <a:t>compiler</a:t>
            </a:r>
            <a:r>
              <a:rPr kumimoji="1" lang="zh-CN" altLang="en-US" sz="1600" dirty="0" smtClean="0"/>
              <a:t>处理之后的</a:t>
            </a:r>
            <a:r>
              <a:rPr kumimoji="1" lang="en-US" altLang="zh-CN" sz="1600" dirty="0" smtClean="0"/>
              <a:t>object file</a:t>
            </a:r>
            <a:r>
              <a:rPr kumimoji="1" lang="zh-CN" altLang="en-US" sz="1600" dirty="0" smtClean="0"/>
              <a:t>都一样，所以</a:t>
            </a:r>
            <a:r>
              <a:rPr kumimoji="1" lang="en-US" altLang="zh-CN" sz="1600" dirty="0" smtClean="0"/>
              <a:t>linker</a:t>
            </a:r>
            <a:r>
              <a:rPr kumimoji="1" lang="zh-CN" altLang="en-US" sz="1600" dirty="0" smtClean="0"/>
              <a:t>可以把</a:t>
            </a:r>
            <a:r>
              <a:rPr kumimoji="1" lang="en-US" altLang="zh-CN" sz="1600" dirty="0" smtClean="0"/>
              <a:t>C</a:t>
            </a:r>
            <a:r>
              <a:rPr lang="en-US" altLang="zh-CN" sz="1600" dirty="0" smtClean="0"/>
              <a:t>++</a:t>
            </a:r>
            <a:r>
              <a:rPr lang="zh-CN" altLang="en-US" sz="1600" dirty="0" smtClean="0"/>
              <a:t>的</a:t>
            </a:r>
            <a:r>
              <a:rPr lang="en-US" altLang="zh-CN" sz="1600" dirty="0" smtClean="0"/>
              <a:t>object file</a:t>
            </a:r>
            <a:r>
              <a:rPr lang="zh-CN" altLang="en-US" sz="1600" dirty="0" smtClean="0"/>
              <a:t>和</a:t>
            </a:r>
            <a:r>
              <a:rPr lang="en-US" altLang="zh-CN" sz="1600" dirty="0" err="1" smtClean="0"/>
              <a:t>fortran</a:t>
            </a:r>
            <a:r>
              <a:rPr lang="zh-CN" altLang="en-US" sz="1600" dirty="0" smtClean="0"/>
              <a:t>语言的</a:t>
            </a:r>
            <a:r>
              <a:rPr lang="en-US" altLang="zh-CN" sz="1600" dirty="0" smtClean="0"/>
              <a:t>object file</a:t>
            </a:r>
            <a:r>
              <a:rPr lang="zh-CN" altLang="en-US" sz="1600" dirty="0" smtClean="0"/>
              <a:t>给</a:t>
            </a:r>
            <a:r>
              <a:rPr lang="en-US" altLang="zh-CN" sz="1600" dirty="0" smtClean="0"/>
              <a:t>link</a:t>
            </a:r>
            <a:r>
              <a:rPr lang="zh-CN" altLang="en-US" sz="1600" dirty="0" smtClean="0"/>
              <a:t>起来</a:t>
            </a:r>
            <a:endParaRPr lang="en-US" altLang="zh-CN" sz="1600" dirty="0" smtClean="0"/>
          </a:p>
          <a:p>
            <a:pPr marL="742950" lvl="1" indent="-285750">
              <a:buFont typeface="Arial" panose="020B0604020202020204" pitchFamily="34" charset="0"/>
              <a:buChar char="•"/>
            </a:pPr>
            <a:r>
              <a:rPr kumimoji="1" lang="zh-CN" altLang="en-US" sz="1600" dirty="0"/>
              <a:t>没啥好说</a:t>
            </a:r>
            <a:r>
              <a:rPr kumimoji="1" lang="zh-CN" altLang="en-US" sz="1600" dirty="0" smtClean="0"/>
              <a:t>的，</a:t>
            </a:r>
            <a:r>
              <a:rPr lang="zh-CN" altLang="en-US" sz="1600" dirty="0" smtClean="0"/>
              <a:t>似乎最重要的一步是</a:t>
            </a:r>
            <a:r>
              <a:rPr lang="en-US" altLang="zh-CN" sz="1600" dirty="0" smtClean="0"/>
              <a:t>address </a:t>
            </a:r>
            <a:r>
              <a:rPr lang="en-US" altLang="zh-CN" sz="1600" dirty="0" err="1" smtClean="0"/>
              <a:t>rellocation</a:t>
            </a:r>
            <a:endParaRPr kumimoji="1" lang="en-US" altLang="zh-CN" sz="1600" dirty="0" smtClean="0"/>
          </a:p>
          <a:p>
            <a:pPr marL="742950" lvl="1" indent="-285750">
              <a:buFont typeface="Arial" panose="020B0604020202020204" pitchFamily="34" charset="0"/>
              <a:buChar char="•"/>
            </a:pPr>
            <a:r>
              <a:rPr lang="zh-CN" altLang="en-US" sz="1600" dirty="0" smtClean="0"/>
              <a:t>如果有报错说</a:t>
            </a:r>
            <a:r>
              <a:rPr lang="en-US" altLang="zh-CN" sz="1600" dirty="0" smtClean="0"/>
              <a:t>symbol</a:t>
            </a:r>
            <a:r>
              <a:rPr lang="zh-CN" altLang="en-US" sz="1600" dirty="0" smtClean="0"/>
              <a:t>找不到，或者被定义了多次，这错就是</a:t>
            </a:r>
            <a:r>
              <a:rPr lang="en-US" altLang="zh-CN" sz="1600" dirty="0" smtClean="0"/>
              <a:t>linker</a:t>
            </a:r>
            <a:r>
              <a:rPr lang="zh-CN" altLang="en-US" sz="1600" dirty="0" smtClean="0"/>
              <a:t>报</a:t>
            </a:r>
            <a:r>
              <a:rPr lang="zh-CN" altLang="en-US" sz="1600" dirty="0" smtClean="0"/>
              <a:t>的</a:t>
            </a:r>
            <a:endParaRPr lang="en-US" altLang="zh-CN" sz="1600" dirty="0" smtClean="0"/>
          </a:p>
          <a:p>
            <a:pPr marL="285750" indent="-285750">
              <a:buFont typeface="Arial" panose="020B0604020202020204" pitchFamily="34" charset="0"/>
              <a:buChar char="•"/>
            </a:pPr>
            <a:r>
              <a:rPr lang="zh-CN" altLang="en-US" sz="1600" dirty="0" smtClean="0"/>
              <a:t>最后生成的</a:t>
            </a:r>
            <a:r>
              <a:rPr lang="en-US" altLang="zh-CN" sz="1600" dirty="0" smtClean="0"/>
              <a:t>executable </a:t>
            </a:r>
            <a:r>
              <a:rPr lang="zh-CN" altLang="en-US" sz="1600" dirty="0" smtClean="0"/>
              <a:t>文件和中间的</a:t>
            </a:r>
            <a:r>
              <a:rPr lang="en-US" altLang="zh-CN" sz="1600" dirty="0" smtClean="0"/>
              <a:t>.o object file</a:t>
            </a:r>
            <a:r>
              <a:rPr lang="zh-CN" altLang="en-US" sz="1600" dirty="0" smtClean="0"/>
              <a:t>的</a:t>
            </a:r>
            <a:r>
              <a:rPr lang="en-US" altLang="zh-CN" sz="1600" b="1" dirty="0" smtClean="0">
                <a:solidFill>
                  <a:srgbClr val="FF0000"/>
                </a:solidFill>
              </a:rPr>
              <a:t>format</a:t>
            </a:r>
            <a:r>
              <a:rPr lang="zh-CN" altLang="en-US" sz="1600" b="1" dirty="0" smtClean="0">
                <a:solidFill>
                  <a:srgbClr val="FF0000"/>
                </a:solidFill>
              </a:rPr>
              <a:t>都是</a:t>
            </a:r>
            <a:r>
              <a:rPr lang="en-US" altLang="zh-CN" sz="1600" b="1" dirty="0" smtClean="0">
                <a:solidFill>
                  <a:srgbClr val="FF0000"/>
                </a:solidFill>
              </a:rPr>
              <a:t>ELF</a:t>
            </a:r>
            <a:endParaRPr kumimoji="1" lang="ja-JP" altLang="en-US" sz="1600" b="1" dirty="0">
              <a:solidFill>
                <a:srgbClr val="FF0000"/>
              </a:solidFill>
            </a:endParaRPr>
          </a:p>
        </p:txBody>
      </p:sp>
      <p:pic>
        <p:nvPicPr>
          <p:cNvPr id="1843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89561" y="11124728"/>
            <a:ext cx="4660900" cy="2590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5"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95736" y="1331640"/>
            <a:ext cx="3267075" cy="3048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2905429" y="1034316"/>
            <a:ext cx="2828082"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smtClean="0"/>
              <a:t>C++</a:t>
            </a:r>
            <a:r>
              <a:rPr kumimoji="1" lang="zh-CN" altLang="en-US" dirty="0" smtClean="0"/>
              <a:t>中用</a:t>
            </a:r>
            <a:r>
              <a:rPr kumimoji="1" lang="en-US" altLang="zh-CN" dirty="0" smtClean="0"/>
              <a:t>C</a:t>
            </a:r>
            <a:r>
              <a:rPr kumimoji="1" lang="zh-CN" altLang="en-US" dirty="0" smtClean="0"/>
              <a:t>的</a:t>
            </a:r>
            <a:r>
              <a:rPr kumimoji="1" lang="en-US" altLang="zh-CN" dirty="0" smtClean="0"/>
              <a:t>function</a:t>
            </a:r>
            <a:r>
              <a:rPr lang="en-US" altLang="zh-CN" dirty="0" smtClean="0"/>
              <a:t>, </a:t>
            </a:r>
            <a:r>
              <a:rPr lang="en-US" altLang="zh-CN" dirty="0" err="1" smtClean="0"/>
              <a:t>sum.h</a:t>
            </a:r>
            <a:endParaRPr kumimoji="1" lang="ja-JP" altLang="en-US" dirty="0"/>
          </a:p>
        </p:txBody>
      </p:sp>
      <p:pic>
        <p:nvPicPr>
          <p:cNvPr id="18436"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099050" y="4383038"/>
            <a:ext cx="5099050" cy="3543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8437"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743325" y="7987050"/>
            <a:ext cx="3743325" cy="2743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146805" y="7773508"/>
            <a:ext cx="49571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ja-JP" dirty="0" smtClean="0"/>
              <a:t>C++</a:t>
            </a:r>
            <a:r>
              <a:rPr kumimoji="1" lang="en-US" altLang="zh-CN" dirty="0" smtClean="0"/>
              <a:t>include C</a:t>
            </a:r>
            <a:r>
              <a:rPr kumimoji="1" lang="zh-CN" altLang="en-US" dirty="0" smtClean="0"/>
              <a:t>的</a:t>
            </a:r>
            <a:r>
              <a:rPr kumimoji="1" lang="en-US" altLang="zh-CN" dirty="0" smtClean="0"/>
              <a:t>header</a:t>
            </a:r>
            <a:r>
              <a:rPr kumimoji="1" lang="zh-CN" altLang="en-US" dirty="0" smtClean="0"/>
              <a:t>，然后</a:t>
            </a:r>
            <a:r>
              <a:rPr lang="en-US" altLang="zh-CN" dirty="0" smtClean="0"/>
              <a:t>compile</a:t>
            </a:r>
            <a:r>
              <a:rPr lang="zh-CN" altLang="en-US" dirty="0" smtClean="0"/>
              <a:t>后的</a:t>
            </a:r>
            <a:r>
              <a:rPr lang="en-US" altLang="zh-CN" dirty="0" smtClean="0"/>
              <a:t>symbols</a:t>
            </a:r>
            <a:endParaRPr kumimoji="1" lang="en-US" altLang="zh-CN" dirty="0" smtClean="0"/>
          </a:p>
        </p:txBody>
      </p:sp>
      <p:sp>
        <p:nvSpPr>
          <p:cNvPr id="9" name="テキスト ボックス 8"/>
          <p:cNvSpPr txBox="1"/>
          <p:nvPr/>
        </p:nvSpPr>
        <p:spPr>
          <a:xfrm>
            <a:off x="-6220072" y="8771140"/>
            <a:ext cx="2633991"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zh-CN" altLang="en-US" dirty="0" smtClean="0"/>
              <a:t>这两个不能被</a:t>
            </a:r>
            <a:r>
              <a:rPr kumimoji="1" lang="en-US" altLang="zh-CN" dirty="0" smtClean="0"/>
              <a:t>overload -&gt;</a:t>
            </a:r>
          </a:p>
        </p:txBody>
      </p:sp>
      <p:sp>
        <p:nvSpPr>
          <p:cNvPr id="10" name="テキスト ボックス 9"/>
          <p:cNvSpPr txBox="1"/>
          <p:nvPr/>
        </p:nvSpPr>
        <p:spPr>
          <a:xfrm>
            <a:off x="-6002642" y="9900592"/>
            <a:ext cx="240315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a:t>这两个</a:t>
            </a:r>
            <a:r>
              <a:rPr kumimoji="1" lang="zh-CN" altLang="en-US" dirty="0" smtClean="0"/>
              <a:t>能被</a:t>
            </a:r>
            <a:r>
              <a:rPr kumimoji="1" lang="en-US" altLang="zh-CN" dirty="0" smtClean="0"/>
              <a:t>overload -&gt;</a:t>
            </a:r>
          </a:p>
        </p:txBody>
      </p:sp>
      <p:sp>
        <p:nvSpPr>
          <p:cNvPr id="11" name="テキスト ボックス 10"/>
          <p:cNvSpPr txBox="1"/>
          <p:nvPr/>
        </p:nvSpPr>
        <p:spPr>
          <a:xfrm>
            <a:off x="-4134650" y="10401237"/>
            <a:ext cx="2171748"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dirty="0" smtClean="0"/>
              <a:t>这个就是</a:t>
            </a:r>
            <a:r>
              <a:rPr lang="en-US" altLang="zh-CN" dirty="0" err="1" smtClean="0"/>
              <a:t>std</a:t>
            </a:r>
            <a:r>
              <a:rPr lang="en-US" altLang="zh-CN" dirty="0" smtClean="0"/>
              <a:t>::</a:t>
            </a:r>
            <a:r>
              <a:rPr lang="en-US" altLang="zh-CN" dirty="0" err="1" smtClean="0"/>
              <a:t>cout</a:t>
            </a:r>
            <a:r>
              <a:rPr kumimoji="1" lang="en-US" altLang="zh-CN" dirty="0" smtClean="0"/>
              <a:t> -&gt;</a:t>
            </a:r>
          </a:p>
        </p:txBody>
      </p:sp>
      <p:sp>
        <p:nvSpPr>
          <p:cNvPr id="14" name="テキスト ボックス 13"/>
          <p:cNvSpPr txBox="1"/>
          <p:nvPr/>
        </p:nvSpPr>
        <p:spPr>
          <a:xfrm>
            <a:off x="-6862104" y="9358650"/>
            <a:ext cx="5034520" cy="338554"/>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lang="zh-CN" altLang="en-US" sz="1600" dirty="0" smtClean="0"/>
              <a:t>这两个是</a:t>
            </a:r>
            <a:r>
              <a:rPr lang="en-US" altLang="zh-CN" sz="1600" dirty="0" smtClean="0"/>
              <a:t>unidentified symbols (U),</a:t>
            </a:r>
            <a:r>
              <a:rPr lang="zh-CN" altLang="en-US" sz="1600" dirty="0" smtClean="0"/>
              <a:t>需要再下一步被</a:t>
            </a:r>
            <a:r>
              <a:rPr lang="en-US" altLang="zh-CN" sz="1600" dirty="0" smtClean="0"/>
              <a:t>link -&gt;</a:t>
            </a:r>
            <a:endParaRPr kumimoji="1" lang="en-US" altLang="zh-CN" sz="1600" dirty="0" smtClean="0"/>
          </a:p>
        </p:txBody>
      </p:sp>
      <p:sp>
        <p:nvSpPr>
          <p:cNvPr id="15" name="テキスト ボックス 14"/>
          <p:cNvSpPr txBox="1"/>
          <p:nvPr/>
        </p:nvSpPr>
        <p:spPr>
          <a:xfrm>
            <a:off x="-6522400" y="12235462"/>
            <a:ext cx="3442674" cy="369332"/>
          </a:xfrm>
          <a:prstGeom prst="rect">
            <a:avLst/>
          </a:prstGeom>
        </p:spPr>
        <p:style>
          <a:lnRef idx="2">
            <a:schemeClr val="accent2">
              <a:shade val="50000"/>
            </a:schemeClr>
          </a:lnRef>
          <a:fillRef idx="1">
            <a:schemeClr val="accent2"/>
          </a:fillRef>
          <a:effectRef idx="0">
            <a:schemeClr val="accent2"/>
          </a:effectRef>
          <a:fontRef idx="minor">
            <a:schemeClr val="lt1"/>
          </a:fontRef>
        </p:style>
        <p:txBody>
          <a:bodyPr wrap="none" rtlCol="0">
            <a:spAutoFit/>
          </a:bodyPr>
          <a:lstStyle/>
          <a:p>
            <a:r>
              <a:rPr kumimoji="1" lang="en-US" altLang="zh-CN" dirty="0" smtClean="0"/>
              <a:t>C++</a:t>
            </a:r>
            <a:r>
              <a:rPr kumimoji="1" lang="zh-CN" altLang="en-US" dirty="0" smtClean="0"/>
              <a:t>的</a:t>
            </a:r>
            <a:r>
              <a:rPr kumimoji="1" lang="en-US" altLang="zh-CN" dirty="0" smtClean="0"/>
              <a:t>function -&gt; symbol</a:t>
            </a:r>
            <a:r>
              <a:rPr kumimoji="1" lang="zh-CN" altLang="en-US" dirty="0" smtClean="0"/>
              <a:t>变换方法</a:t>
            </a:r>
            <a:endParaRPr kumimoji="1" lang="en-US" altLang="zh-CN" dirty="0" smtClean="0"/>
          </a:p>
        </p:txBody>
      </p:sp>
    </p:spTree>
    <p:extLst>
      <p:ext uri="{BB962C8B-B14F-4D97-AF65-F5344CB8AC3E}">
        <p14:creationId xmlns:p14="http://schemas.microsoft.com/office/powerpoint/2010/main" val="128232225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696"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954" name="スライド" r:id="rId4" imgW="4250509" imgH="3186640" progId="PowerPoint.Slide.12">
                  <p:embed/>
                </p:oleObj>
              </mc:Choice>
              <mc:Fallback>
                <p:oleObj name="スライド" r:id="rId4" imgW="4250509" imgH="3186640" progId="PowerPoint.Slide.12">
                  <p:embed/>
                  <p:pic>
                    <p:nvPicPr>
                      <p:cNvPr id="0" name="Object 1"/>
                      <p:cNvPicPr>
                        <a:picLocks noChangeAspect="1" noChangeArrowheads="1"/>
                      </p:cNvPicPr>
                      <p:nvPr/>
                    </p:nvPicPr>
                    <p:blipFill>
                      <a:blip r:embed="rId5"/>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a:t>
            </a:r>
            <a:r>
              <a:rPr lang="en-US" altLang="ja-JP" b="1" dirty="0"/>
              <a:t>Executable and Linkable Format </a:t>
            </a:r>
            <a:r>
              <a:rPr lang="en-US" altLang="ja-JP" dirty="0"/>
              <a:t>(</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291" r:id="rId4" imgW="8697068" imgH="1438455" progId="Visio.Drawing.15">
                  <p:embed/>
                </p:oleObj>
              </mc:Choice>
              <mc:Fallback>
                <p:oleObj r:id="rId4" imgW="8697068" imgH="1438455" progId="Visio.Drawing.15">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9"/>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10"/>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smtClean="0"/>
              <a:t>URL</a:t>
            </a:r>
            <a:r>
              <a:rPr kumimoji="1" lang="zh-CN" altLang="en-US" dirty="0" smtClean="0"/>
              <a:t>各部分的意义</a:t>
            </a:r>
            <a:endParaRPr kumimoji="1" lang="en-US" altLang="zh-CN" dirty="0" smtClean="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25727</TotalTime>
  <Words>33331</Words>
  <Application>Microsoft Office PowerPoint</Application>
  <PresentationFormat>画面に合わせる (4:3)</PresentationFormat>
  <Paragraphs>3502</Paragraphs>
  <Slides>162</Slides>
  <Notes>12</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3537</cp:revision>
  <dcterms:created xsi:type="dcterms:W3CDTF">2016-01-14T23:49:10Z</dcterms:created>
  <dcterms:modified xsi:type="dcterms:W3CDTF">2018-08-09T02:48:37Z</dcterms:modified>
</cp:coreProperties>
</file>